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71" r:id="rId2"/>
    <p:sldId id="385" r:id="rId3"/>
    <p:sldId id="329" r:id="rId4"/>
    <p:sldId id="386" r:id="rId5"/>
    <p:sldId id="271" r:id="rId6"/>
    <p:sldId id="384" r:id="rId7"/>
    <p:sldId id="333" r:id="rId8"/>
    <p:sldId id="387" r:id="rId9"/>
    <p:sldId id="336" r:id="rId10"/>
    <p:sldId id="389" r:id="rId11"/>
    <p:sldId id="378" r:id="rId12"/>
    <p:sldId id="265" r:id="rId13"/>
    <p:sldId id="285" r:id="rId14"/>
    <p:sldId id="391" r:id="rId15"/>
    <p:sldId id="283" r:id="rId16"/>
    <p:sldId id="259" r:id="rId17"/>
    <p:sldId id="256" r:id="rId18"/>
    <p:sldId id="354" r:id="rId19"/>
    <p:sldId id="258" r:id="rId20"/>
    <p:sldId id="305" r:id="rId21"/>
    <p:sldId id="366" r:id="rId22"/>
    <p:sldId id="298" r:id="rId23"/>
    <p:sldId id="393" r:id="rId24"/>
    <p:sldId id="306" r:id="rId25"/>
    <p:sldId id="332"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44"/>
    <a:srgbClr val="0066FF"/>
    <a:srgbClr val="009900"/>
    <a:srgbClr val="FFFF00"/>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19" autoAdjust="0"/>
    <p:restoredTop sz="78445" autoAdjust="0"/>
  </p:normalViewPr>
  <p:slideViewPr>
    <p:cSldViewPr>
      <p:cViewPr>
        <p:scale>
          <a:sx n="50" d="100"/>
          <a:sy n="50" d="100"/>
        </p:scale>
        <p:origin x="-2130" y="-540"/>
      </p:cViewPr>
      <p:guideLst>
        <p:guide orient="horz" pos="220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284"/>
    </p:cViewPr>
  </p:sorterViewPr>
  <p:notesViewPr>
    <p:cSldViewPr>
      <p:cViewPr varScale="1">
        <p:scale>
          <a:sx n="57" d="100"/>
          <a:sy n="57" d="100"/>
        </p:scale>
        <p:origin x="-117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96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97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833CCD0-65B7-4936-8D8A-85572B046F9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EE607D-108A-48FC-A537-BA78061C0914}" type="slidenum">
              <a:rPr lang="en-US"/>
              <a:pPr/>
              <a:t>1</a:t>
            </a:fld>
            <a:endParaRPr 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C7023-A6D9-4283-8208-9B0277979272}" type="slidenum">
              <a:rPr lang="en-US"/>
              <a:pPr/>
              <a:t>20</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r>
              <a:rPr lang="en-US">
                <a:solidFill>
                  <a:srgbClr val="000000"/>
                </a:solidFill>
                <a:cs typeface="Arial" charset="0"/>
              </a:rPr>
              <a:t>As a result, fat and muscle tissue are depleted, and the skin hangs in loose folds with the bones clearly visible beneath. Hyper-alert and ravenously hungry, this child's severe wasting </a:t>
            </a:r>
          </a:p>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64F9BB-99DC-404A-B613-473572B59ED5}" type="slidenum">
              <a:rPr lang="en-US"/>
              <a:pPr/>
              <a:t>24</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73D0A5-514D-4409-BEA2-A14F4CD2B5EF}" type="slidenum">
              <a:rPr lang="en-US"/>
              <a:pPr/>
              <a:t>2</a:t>
            </a:fld>
            <a:endParaRPr lang="en-US"/>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8EBFC0-E3DB-46CB-B01E-DACCC69FE507}" type="slidenum">
              <a:rPr lang="en-US"/>
              <a:pPr/>
              <a:t>3</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224D6E-00AB-4695-BC2A-C6F2F09A24AE}" type="slidenum">
              <a:rPr lang="en-US"/>
              <a:pPr/>
              <a:t>5</a:t>
            </a:fld>
            <a:endParaRPr lang="en-US"/>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9F5804-7038-44B0-A482-A5CFAF9E957B}" type="slidenum">
              <a:rPr lang="en-US"/>
              <a:pPr/>
              <a:t>6</a:t>
            </a:fld>
            <a:endParaRPr lang="en-US"/>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5BF402-8814-45AB-ADEA-D44E4EA6DFFA}" type="slidenum">
              <a:rPr lang="en-US"/>
              <a:pPr/>
              <a:t>7</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r>
              <a:rPr lang="en-US" b="1"/>
              <a:t>1924:</a:t>
            </a:r>
            <a:r>
              <a:rPr lang="en-US"/>
              <a:t> </a:t>
            </a:r>
            <a:r>
              <a:rPr lang="en-US" b="1"/>
              <a:t>Declaration of the Rights of the Child (also known as the Declaration of Geneva).</a:t>
            </a:r>
            <a:r>
              <a:rPr lang="en-US"/>
              <a:t> Adopted after World War I by the League of Nations through the efforts of British child rights pioneer Eglantyne Jebb, the Declaration marks the beginning of the international child rights movement and is also the first international affirmation of the right to nutrition. The Dec laration affirms that "the child must be given the means needed for its normal development, both materially and spiritually" and states that "the hungry child should be fed." </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03E453-B56B-4370-B49C-D627DB05BB5D}" type="slidenum">
              <a:rPr lang="en-US"/>
              <a:pPr/>
              <a:t>15</a:t>
            </a:fld>
            <a:endParaRPr lang="en-US"/>
          </a:p>
        </p:txBody>
      </p:sp>
      <p:sp>
        <p:nvSpPr>
          <p:cNvPr id="3789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789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Severe defined as below minus 3 standard deviations from median weight for age of reference population</a:t>
            </a:r>
          </a:p>
          <a:p>
            <a:r>
              <a:rPr lang="en-US"/>
              <a:t>Not a lot of good data (missing for almost half of countries in SOWC)</a:t>
            </a:r>
          </a:p>
          <a:p>
            <a:r>
              <a:rPr lang="en-US"/>
              <a:t>South Asia: India 21%  Bangladesh 21%, Cambodia 18%</a:t>
            </a:r>
          </a:p>
          <a:p>
            <a:r>
              <a:rPr lang="en-US"/>
              <a:t>SSA: Madagascar 13%, Mali 17%, Niger 20%</a:t>
            </a:r>
          </a:p>
          <a:p>
            <a:r>
              <a:rPr lang="en-US"/>
              <a:t>US: 0%</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C83CFC-DDB1-440E-BD64-E9340B693F73}" type="slidenum">
              <a:rPr lang="en-US"/>
              <a:pPr/>
              <a:t>16</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a:solidFill>
                  <a:srgbClr val="000000"/>
                </a:solidFill>
                <a:latin typeface="Arial" charset="0"/>
                <a:cs typeface="Arial" charset="0"/>
              </a:rPr>
              <a:t>Kwashiorkor: Sudden food deprivation due to natural or manmade emergencies produces a condition known as kwashiorkor. Apathy, swelling (oedema) of the extremities, torso and face, cracked, peeling, infection-prone skin and unnaturally blond, sparse hair are its visible characteristics.</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9C996E-6C60-466A-8EA7-C3C9AEBD43F4}" type="slidenum">
              <a:rPr lang="en-US"/>
              <a:pPr/>
              <a:t>18</a:t>
            </a:fld>
            <a:endParaRPr 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9CEDA9-91E9-4602-802A-526937C39F1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9ADE9A-E8A7-46BA-99CE-B64356B7356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5676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5676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67D1FE-0C3E-4574-A98C-0E3EB447D5C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1028700"/>
            <a:ext cx="8382000" cy="48006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791EFA46-16DD-4B3D-9696-0C690C2C589E}"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028700"/>
            <a:ext cx="41148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028700"/>
            <a:ext cx="4114800" cy="48006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A09FB18C-DAFC-479C-B77A-69ECC7489A59}"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762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1028700"/>
            <a:ext cx="8382000" cy="48006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F4737810-E7F3-4503-A745-476E4E14304C}"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762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381000" y="1028700"/>
            <a:ext cx="4114800" cy="4800600"/>
          </a:xfrm>
        </p:spPr>
        <p:txBody>
          <a:bodyPr/>
          <a:lstStyle/>
          <a:p>
            <a:endParaRPr lang="en-US"/>
          </a:p>
        </p:txBody>
      </p:sp>
      <p:sp>
        <p:nvSpPr>
          <p:cNvPr id="4" name="Text Placeholder 3"/>
          <p:cNvSpPr>
            <a:spLocks noGrp="1"/>
          </p:cNvSpPr>
          <p:nvPr>
            <p:ph type="body" sz="half" idx="2"/>
          </p:nvPr>
        </p:nvSpPr>
        <p:spPr>
          <a:xfrm>
            <a:off x="4648200" y="1028700"/>
            <a:ext cx="41148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82FFAF62-9967-41A7-A206-BD0EB7EB54B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868C0E-F7CE-42B9-8B34-A3ECDC1258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65FDA2-F962-4C9B-8806-34E2386DAEF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028700"/>
            <a:ext cx="411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28700"/>
            <a:ext cx="411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2A7C777-19DA-4AC0-9455-CB9388B73F5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CBC1941-4969-4629-9E0A-DA6F803FC37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AEF2D16-2A08-4FA8-BC06-235A941828B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3B819D4-3E86-49D0-B8F0-6265A37A88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DBEE52-6E99-4D02-80BD-EF84E9710C9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F0265D9-CAC6-4395-BB8B-4AD77874C4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99">
                <a:gamma/>
                <a:shade val="46275"/>
                <a:invGamma/>
              </a:srgbClr>
            </a:gs>
            <a:gs pos="100000">
              <a:srgbClr val="0000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
            <a:ext cx="8382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028700"/>
            <a:ext cx="83820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FEFBC40-D2C3-4F02-AB1D-59C2E6E7EA1C}" type="slidenum">
              <a:rPr lang="en-US"/>
              <a:pPr/>
              <a:t>‹#›</a:t>
            </a:fld>
            <a:endParaRPr lang="en-US"/>
          </a:p>
        </p:txBody>
      </p:sp>
      <p:sp>
        <p:nvSpPr>
          <p:cNvPr id="1031" name="Line 7"/>
          <p:cNvSpPr>
            <a:spLocks noChangeShapeType="1"/>
          </p:cNvSpPr>
          <p:nvPr userDrawn="1"/>
        </p:nvSpPr>
        <p:spPr bwMode="auto">
          <a:xfrm>
            <a:off x="457200" y="838200"/>
            <a:ext cx="8305800" cy="0"/>
          </a:xfrm>
          <a:prstGeom prst="line">
            <a:avLst/>
          </a:prstGeom>
          <a:noFill/>
          <a:ln w="9525">
            <a:solidFill>
              <a:srgbClr val="99CCFF"/>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rtl="0" fontAlgn="base">
        <a:spcBef>
          <a:spcPct val="0"/>
        </a:spcBef>
        <a:spcAft>
          <a:spcPct val="0"/>
        </a:spcAft>
        <a:defRPr sz="4400">
          <a:solidFill>
            <a:srgbClr val="0066FF"/>
          </a:solidFill>
          <a:latin typeface="+mj-lt"/>
          <a:ea typeface="+mj-ea"/>
          <a:cs typeface="+mj-cs"/>
        </a:defRPr>
      </a:lvl1pPr>
      <a:lvl2pPr algn="l" rtl="0" fontAlgn="base">
        <a:spcBef>
          <a:spcPct val="0"/>
        </a:spcBef>
        <a:spcAft>
          <a:spcPct val="0"/>
        </a:spcAft>
        <a:defRPr sz="4400">
          <a:solidFill>
            <a:srgbClr val="0066FF"/>
          </a:solidFill>
          <a:latin typeface="Arial" charset="0"/>
        </a:defRPr>
      </a:lvl2pPr>
      <a:lvl3pPr algn="l" rtl="0" fontAlgn="base">
        <a:spcBef>
          <a:spcPct val="0"/>
        </a:spcBef>
        <a:spcAft>
          <a:spcPct val="0"/>
        </a:spcAft>
        <a:defRPr sz="4400">
          <a:solidFill>
            <a:srgbClr val="0066FF"/>
          </a:solidFill>
          <a:latin typeface="Arial" charset="0"/>
        </a:defRPr>
      </a:lvl3pPr>
      <a:lvl4pPr algn="l" rtl="0" fontAlgn="base">
        <a:spcBef>
          <a:spcPct val="0"/>
        </a:spcBef>
        <a:spcAft>
          <a:spcPct val="0"/>
        </a:spcAft>
        <a:defRPr sz="4400">
          <a:solidFill>
            <a:srgbClr val="0066FF"/>
          </a:solidFill>
          <a:latin typeface="Arial" charset="0"/>
        </a:defRPr>
      </a:lvl4pPr>
      <a:lvl5pPr algn="l" rtl="0" fontAlgn="base">
        <a:spcBef>
          <a:spcPct val="0"/>
        </a:spcBef>
        <a:spcAft>
          <a:spcPct val="0"/>
        </a:spcAft>
        <a:defRPr sz="4400">
          <a:solidFill>
            <a:srgbClr val="0066FF"/>
          </a:solidFill>
          <a:latin typeface="Arial" charset="0"/>
        </a:defRPr>
      </a:lvl5pPr>
      <a:lvl6pPr marL="457200" algn="l" rtl="0" fontAlgn="base">
        <a:spcBef>
          <a:spcPct val="0"/>
        </a:spcBef>
        <a:spcAft>
          <a:spcPct val="0"/>
        </a:spcAft>
        <a:defRPr sz="4400">
          <a:solidFill>
            <a:srgbClr val="0066FF"/>
          </a:solidFill>
          <a:latin typeface="Arial" charset="0"/>
        </a:defRPr>
      </a:lvl6pPr>
      <a:lvl7pPr marL="914400" algn="l" rtl="0" fontAlgn="base">
        <a:spcBef>
          <a:spcPct val="0"/>
        </a:spcBef>
        <a:spcAft>
          <a:spcPct val="0"/>
        </a:spcAft>
        <a:defRPr sz="4400">
          <a:solidFill>
            <a:srgbClr val="0066FF"/>
          </a:solidFill>
          <a:latin typeface="Arial" charset="0"/>
        </a:defRPr>
      </a:lvl7pPr>
      <a:lvl8pPr marL="1371600" algn="l" rtl="0" fontAlgn="base">
        <a:spcBef>
          <a:spcPct val="0"/>
        </a:spcBef>
        <a:spcAft>
          <a:spcPct val="0"/>
        </a:spcAft>
        <a:defRPr sz="4400">
          <a:solidFill>
            <a:srgbClr val="0066FF"/>
          </a:solidFill>
          <a:latin typeface="Arial" charset="0"/>
        </a:defRPr>
      </a:lvl8pPr>
      <a:lvl9pPr marL="1828800" algn="l" rtl="0" fontAlgn="base">
        <a:spcBef>
          <a:spcPct val="0"/>
        </a:spcBef>
        <a:spcAft>
          <a:spcPct val="0"/>
        </a:spcAft>
        <a:defRPr sz="4400">
          <a:solidFill>
            <a:srgbClr val="0066FF"/>
          </a:solidFill>
          <a:latin typeface="Arial" charset="0"/>
        </a:defRPr>
      </a:lvl9pPr>
    </p:titleStyle>
    <p:bodyStyle>
      <a:lvl1pPr marL="342900" indent="-342900" algn="l" rtl="0" fontAlgn="base">
        <a:spcBef>
          <a:spcPct val="20000"/>
        </a:spcBef>
        <a:spcAft>
          <a:spcPct val="0"/>
        </a:spcAft>
        <a:buChar char="•"/>
        <a:defRPr sz="320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bg1"/>
          </a:solidFill>
          <a:latin typeface="+mn-lt"/>
        </a:defRPr>
      </a:lvl2pPr>
      <a:lvl3pPr marL="1143000" indent="-228600" algn="l" rtl="0" fontAlgn="base">
        <a:spcBef>
          <a:spcPct val="20000"/>
        </a:spcBef>
        <a:spcAft>
          <a:spcPct val="0"/>
        </a:spcAft>
        <a:buChar char="•"/>
        <a:defRPr sz="2400">
          <a:solidFill>
            <a:schemeClr val="bg1"/>
          </a:solidFill>
          <a:latin typeface="+mn-lt"/>
        </a:defRPr>
      </a:lvl3pPr>
      <a:lvl4pPr marL="1600200" indent="-228600" algn="l" rtl="0" fontAlgn="base">
        <a:spcBef>
          <a:spcPct val="20000"/>
        </a:spcBef>
        <a:spcAft>
          <a:spcPct val="0"/>
        </a:spcAft>
        <a:buChar char="–"/>
        <a:defRPr sz="2000">
          <a:solidFill>
            <a:schemeClr val="bg1"/>
          </a:solidFill>
          <a:latin typeface="+mn-lt"/>
        </a:defRPr>
      </a:lvl4pPr>
      <a:lvl5pPr marL="2057400" indent="-228600" algn="l" rtl="0" fontAlgn="base">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en-US"/>
              <a:t>Macro v. micro nutrients</a:t>
            </a:r>
          </a:p>
        </p:txBody>
      </p:sp>
      <p:sp>
        <p:nvSpPr>
          <p:cNvPr id="164867" name="Rectangle 3"/>
          <p:cNvSpPr>
            <a:spLocks noGrp="1" noChangeArrowheads="1"/>
          </p:cNvSpPr>
          <p:nvPr>
            <p:ph type="body" idx="1"/>
          </p:nvPr>
        </p:nvSpPr>
        <p:spPr/>
        <p:txBody>
          <a:bodyPr/>
          <a:lstStyle/>
          <a:p>
            <a:r>
              <a:rPr lang="en-US" sz="2800"/>
              <a:t>Macro-nutrients</a:t>
            </a:r>
          </a:p>
          <a:p>
            <a:pPr lvl="1"/>
            <a:r>
              <a:rPr lang="en-US" sz="2400"/>
              <a:t>Protein (amino acids)</a:t>
            </a:r>
          </a:p>
          <a:p>
            <a:pPr lvl="1"/>
            <a:r>
              <a:rPr lang="en-US" sz="2400"/>
              <a:t>Energy (carbohydrates)</a:t>
            </a:r>
          </a:p>
          <a:p>
            <a:pPr lvl="1"/>
            <a:r>
              <a:rPr lang="en-US" sz="2400"/>
              <a:t>Fat (fatty acids)</a:t>
            </a:r>
          </a:p>
          <a:p>
            <a:r>
              <a:rPr lang="en-US" sz="2800"/>
              <a:t>Micro-nutrients</a:t>
            </a:r>
          </a:p>
          <a:p>
            <a:pPr lvl="1"/>
            <a:r>
              <a:rPr lang="en-US" sz="2400" b="1"/>
              <a:t>Water soluble vitamins</a:t>
            </a:r>
            <a:r>
              <a:rPr lang="en-US" sz="2400"/>
              <a:t> (assist in energy-release of carbohydrates and red blood cell formation)</a:t>
            </a:r>
          </a:p>
          <a:p>
            <a:pPr lvl="1"/>
            <a:r>
              <a:rPr lang="en-US" sz="2400" b="1"/>
              <a:t>Fat soluble vitamins</a:t>
            </a:r>
            <a:r>
              <a:rPr lang="en-US" sz="2400"/>
              <a:t> (development &amp; metabolism)</a:t>
            </a:r>
          </a:p>
          <a:p>
            <a:pPr lvl="1"/>
            <a:r>
              <a:rPr lang="en-US" sz="2400" b="1"/>
              <a:t>Minerals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Summary: Causes/correlates</a:t>
            </a:r>
          </a:p>
        </p:txBody>
      </p:sp>
      <p:sp>
        <p:nvSpPr>
          <p:cNvPr id="199683" name="Rectangle 3"/>
          <p:cNvSpPr>
            <a:spLocks noGrp="1" noChangeArrowheads="1"/>
          </p:cNvSpPr>
          <p:nvPr>
            <p:ph type="body" idx="1"/>
          </p:nvPr>
        </p:nvSpPr>
        <p:spPr/>
        <p:txBody>
          <a:bodyPr/>
          <a:lstStyle/>
          <a:p>
            <a:pPr>
              <a:lnSpc>
                <a:spcPct val="90000"/>
              </a:lnSpc>
            </a:pPr>
            <a:r>
              <a:rPr lang="en-US" sz="2800"/>
              <a:t>Malnutrition rarely exists in isolation, and many other factors contribute to its detrimental impact;</a:t>
            </a:r>
          </a:p>
          <a:p>
            <a:pPr lvl="1">
              <a:lnSpc>
                <a:spcPct val="90000"/>
              </a:lnSpc>
            </a:pPr>
            <a:r>
              <a:rPr lang="en-US" sz="2400"/>
              <a:t>Poor physical resources, and overcrowded homes</a:t>
            </a:r>
          </a:p>
          <a:p>
            <a:pPr lvl="1">
              <a:lnSpc>
                <a:spcPct val="90000"/>
              </a:lnSpc>
            </a:pPr>
            <a:r>
              <a:rPr lang="en-US" sz="2400"/>
              <a:t>Poor sanitation and water supply</a:t>
            </a:r>
          </a:p>
          <a:p>
            <a:pPr lvl="1">
              <a:lnSpc>
                <a:spcPct val="90000"/>
              </a:lnSpc>
            </a:pPr>
            <a:r>
              <a:rPr lang="en-US" sz="2400"/>
              <a:t>Low income</a:t>
            </a:r>
          </a:p>
          <a:p>
            <a:pPr lvl="1">
              <a:lnSpc>
                <a:spcPct val="90000"/>
              </a:lnSpc>
            </a:pPr>
            <a:r>
              <a:rPr lang="en-US" sz="2400"/>
              <a:t>Parents with little education</a:t>
            </a:r>
          </a:p>
          <a:p>
            <a:pPr lvl="1">
              <a:lnSpc>
                <a:spcPct val="90000"/>
              </a:lnSpc>
            </a:pPr>
            <a:r>
              <a:rPr lang="en-US" sz="2400"/>
              <a:t>Minimal interaction/stimulation in the home</a:t>
            </a:r>
          </a:p>
          <a:p>
            <a:pPr lvl="1">
              <a:lnSpc>
                <a:spcPct val="90000"/>
              </a:lnSpc>
            </a:pPr>
            <a:endParaRPr lang="en-US" sz="2400"/>
          </a:p>
          <a:p>
            <a:pPr>
              <a:lnSpc>
                <a:spcPct val="90000"/>
              </a:lnSpc>
            </a:pPr>
            <a:r>
              <a:rPr lang="en-US" sz="2800"/>
              <a:t>Malnutrition has repercussions throughout the life cycle and is thus multi-generational (diagram with lots of arrows)</a:t>
            </a:r>
          </a:p>
          <a:p>
            <a:pPr>
              <a:lnSpc>
                <a:spcPct val="90000"/>
              </a:lnSpc>
            </a:pPr>
            <a:endParaRPr lang="en-US"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130" name="Oval 2"/>
          <p:cNvSpPr>
            <a:spLocks noChangeArrowheads="1"/>
          </p:cNvSpPr>
          <p:nvPr/>
        </p:nvSpPr>
        <p:spPr bwMode="auto">
          <a:xfrm>
            <a:off x="1212850" y="1347788"/>
            <a:ext cx="1524000" cy="838200"/>
          </a:xfrm>
          <a:prstGeom prst="ellipse">
            <a:avLst/>
          </a:prstGeom>
          <a:solidFill>
            <a:srgbClr val="C0C0C0"/>
          </a:solidFill>
          <a:ln w="9525">
            <a:solidFill>
              <a:schemeClr val="tx1"/>
            </a:solidFill>
            <a:round/>
            <a:headEnd/>
            <a:tailEnd/>
          </a:ln>
          <a:effectLst/>
        </p:spPr>
        <p:txBody>
          <a:bodyPr wrap="none" anchor="ctr"/>
          <a:lstStyle/>
          <a:p>
            <a:endParaRPr lang="en-US"/>
          </a:p>
        </p:txBody>
      </p:sp>
      <p:sp>
        <p:nvSpPr>
          <p:cNvPr id="176131" name="Oval 3"/>
          <p:cNvSpPr>
            <a:spLocks noChangeArrowheads="1"/>
          </p:cNvSpPr>
          <p:nvPr/>
        </p:nvSpPr>
        <p:spPr bwMode="auto">
          <a:xfrm>
            <a:off x="762000" y="3657600"/>
            <a:ext cx="3429000" cy="1600200"/>
          </a:xfrm>
          <a:prstGeom prst="ellipse">
            <a:avLst/>
          </a:prstGeom>
          <a:solidFill>
            <a:srgbClr val="C0C0C0"/>
          </a:solidFill>
          <a:ln w="9525">
            <a:solidFill>
              <a:schemeClr val="tx1"/>
            </a:solidFill>
            <a:round/>
            <a:headEnd/>
            <a:tailEnd/>
          </a:ln>
          <a:effectLst/>
        </p:spPr>
        <p:txBody>
          <a:bodyPr wrap="none" anchor="ctr"/>
          <a:lstStyle/>
          <a:p>
            <a:endParaRPr lang="en-US"/>
          </a:p>
        </p:txBody>
      </p:sp>
      <p:sp>
        <p:nvSpPr>
          <p:cNvPr id="176132" name="Oval 4"/>
          <p:cNvSpPr>
            <a:spLocks noChangeArrowheads="1"/>
          </p:cNvSpPr>
          <p:nvPr/>
        </p:nvSpPr>
        <p:spPr bwMode="auto">
          <a:xfrm>
            <a:off x="5514975" y="2747963"/>
            <a:ext cx="1219200" cy="838200"/>
          </a:xfrm>
          <a:prstGeom prst="ellipse">
            <a:avLst/>
          </a:prstGeom>
          <a:solidFill>
            <a:srgbClr val="C0C0C0"/>
          </a:solidFill>
          <a:ln w="9525">
            <a:solidFill>
              <a:schemeClr val="tx1"/>
            </a:solidFill>
            <a:round/>
            <a:headEnd/>
            <a:tailEnd/>
          </a:ln>
          <a:effectLst/>
        </p:spPr>
        <p:txBody>
          <a:bodyPr wrap="none" anchor="ctr"/>
          <a:lstStyle/>
          <a:p>
            <a:endParaRPr lang="en-US"/>
          </a:p>
        </p:txBody>
      </p:sp>
      <p:sp>
        <p:nvSpPr>
          <p:cNvPr id="176133" name="Oval 5"/>
          <p:cNvSpPr>
            <a:spLocks noChangeArrowheads="1"/>
          </p:cNvSpPr>
          <p:nvPr/>
        </p:nvSpPr>
        <p:spPr bwMode="auto">
          <a:xfrm>
            <a:off x="3886200" y="990600"/>
            <a:ext cx="1219200" cy="1066800"/>
          </a:xfrm>
          <a:prstGeom prst="ellipse">
            <a:avLst/>
          </a:prstGeom>
          <a:solidFill>
            <a:srgbClr val="C0C0C0"/>
          </a:solidFill>
          <a:ln w="9525">
            <a:solidFill>
              <a:schemeClr val="tx1"/>
            </a:solidFill>
            <a:round/>
            <a:headEnd/>
            <a:tailEnd/>
          </a:ln>
          <a:effectLst/>
        </p:spPr>
        <p:txBody>
          <a:bodyPr wrap="none" anchor="ctr"/>
          <a:lstStyle/>
          <a:p>
            <a:endParaRPr lang="en-US"/>
          </a:p>
        </p:txBody>
      </p:sp>
      <p:sp>
        <p:nvSpPr>
          <p:cNvPr id="176134" name="Text Box 6"/>
          <p:cNvSpPr txBox="1">
            <a:spLocks noChangeArrowheads="1"/>
          </p:cNvSpPr>
          <p:nvPr/>
        </p:nvSpPr>
        <p:spPr bwMode="auto">
          <a:xfrm>
            <a:off x="3968750" y="1090613"/>
            <a:ext cx="1122363" cy="825500"/>
          </a:xfrm>
          <a:prstGeom prst="rect">
            <a:avLst/>
          </a:prstGeom>
          <a:noFill/>
          <a:ln w="9525">
            <a:noFill/>
            <a:miter lim="800000"/>
            <a:headEnd/>
            <a:tailEnd/>
          </a:ln>
          <a:effectLst/>
        </p:spPr>
        <p:txBody>
          <a:bodyPr wrap="none">
            <a:spAutoFit/>
          </a:bodyPr>
          <a:lstStyle/>
          <a:p>
            <a:pPr algn="ctr" eaLnBrk="0" hangingPunct="0"/>
            <a:r>
              <a:rPr lang="en-US" sz="1600" b="1">
                <a:solidFill>
                  <a:schemeClr val="accent2"/>
                </a:solidFill>
                <a:latin typeface="Arial" charset="0"/>
              </a:rPr>
              <a:t>Baby</a:t>
            </a:r>
          </a:p>
          <a:p>
            <a:pPr algn="ctr" eaLnBrk="0" hangingPunct="0"/>
            <a:r>
              <a:rPr lang="en-US" sz="1600" b="1">
                <a:solidFill>
                  <a:schemeClr val="accent2"/>
                </a:solidFill>
                <a:latin typeface="Arial" charset="0"/>
              </a:rPr>
              <a:t>Low Birth</a:t>
            </a:r>
          </a:p>
          <a:p>
            <a:pPr algn="ctr" eaLnBrk="0" hangingPunct="0"/>
            <a:r>
              <a:rPr lang="en-US" sz="1600" b="1">
                <a:solidFill>
                  <a:schemeClr val="accent2"/>
                </a:solidFill>
                <a:latin typeface="Arial" charset="0"/>
              </a:rPr>
              <a:t>Weight</a:t>
            </a:r>
            <a:endParaRPr lang="en-US">
              <a:solidFill>
                <a:schemeClr val="accent2"/>
              </a:solidFill>
              <a:latin typeface="Arial" charset="0"/>
            </a:endParaRPr>
          </a:p>
        </p:txBody>
      </p:sp>
      <p:sp>
        <p:nvSpPr>
          <p:cNvPr id="176135" name="Text Box 7"/>
          <p:cNvSpPr txBox="1">
            <a:spLocks noChangeArrowheads="1"/>
          </p:cNvSpPr>
          <p:nvPr/>
        </p:nvSpPr>
        <p:spPr bwMode="auto">
          <a:xfrm>
            <a:off x="5638800" y="2847975"/>
            <a:ext cx="939800" cy="581025"/>
          </a:xfrm>
          <a:prstGeom prst="rect">
            <a:avLst/>
          </a:prstGeom>
          <a:noFill/>
          <a:ln w="9525">
            <a:noFill/>
            <a:miter lim="800000"/>
            <a:headEnd/>
            <a:tailEnd/>
          </a:ln>
          <a:effectLst/>
        </p:spPr>
        <p:txBody>
          <a:bodyPr wrap="none">
            <a:spAutoFit/>
          </a:bodyPr>
          <a:lstStyle/>
          <a:p>
            <a:pPr algn="ctr" eaLnBrk="0" hangingPunct="0"/>
            <a:r>
              <a:rPr lang="en-US" sz="1600" b="1">
                <a:solidFill>
                  <a:schemeClr val="accent2"/>
                </a:solidFill>
                <a:latin typeface="Arial" charset="0"/>
              </a:rPr>
              <a:t>Child</a:t>
            </a:r>
          </a:p>
          <a:p>
            <a:pPr algn="ctr" eaLnBrk="0" hangingPunct="0"/>
            <a:r>
              <a:rPr lang="en-US" sz="1600" b="1">
                <a:solidFill>
                  <a:schemeClr val="accent2"/>
                </a:solidFill>
                <a:latin typeface="Arial" charset="0"/>
              </a:rPr>
              <a:t>Stunted</a:t>
            </a:r>
            <a:endParaRPr lang="en-US" sz="1800" b="1">
              <a:solidFill>
                <a:schemeClr val="accent2"/>
              </a:solidFill>
              <a:latin typeface="Arial" charset="0"/>
            </a:endParaRPr>
          </a:p>
        </p:txBody>
      </p:sp>
      <p:sp>
        <p:nvSpPr>
          <p:cNvPr id="176136" name="Oval 8"/>
          <p:cNvSpPr>
            <a:spLocks noChangeArrowheads="1"/>
          </p:cNvSpPr>
          <p:nvPr/>
        </p:nvSpPr>
        <p:spPr bwMode="auto">
          <a:xfrm>
            <a:off x="4776788" y="4014788"/>
            <a:ext cx="1447800" cy="990600"/>
          </a:xfrm>
          <a:prstGeom prst="ellipse">
            <a:avLst/>
          </a:prstGeom>
          <a:solidFill>
            <a:srgbClr val="C0C0C0"/>
          </a:solidFill>
          <a:ln w="9525">
            <a:solidFill>
              <a:schemeClr val="tx1"/>
            </a:solidFill>
            <a:round/>
            <a:headEnd/>
            <a:tailEnd/>
          </a:ln>
          <a:effectLst/>
        </p:spPr>
        <p:txBody>
          <a:bodyPr wrap="none" anchor="ctr"/>
          <a:lstStyle/>
          <a:p>
            <a:endParaRPr lang="en-US"/>
          </a:p>
        </p:txBody>
      </p:sp>
      <p:sp>
        <p:nvSpPr>
          <p:cNvPr id="176137" name="Text Box 9"/>
          <p:cNvSpPr txBox="1">
            <a:spLocks noChangeArrowheads="1"/>
          </p:cNvSpPr>
          <p:nvPr/>
        </p:nvSpPr>
        <p:spPr bwMode="auto">
          <a:xfrm>
            <a:off x="4876800" y="4191000"/>
            <a:ext cx="1277938" cy="581025"/>
          </a:xfrm>
          <a:prstGeom prst="rect">
            <a:avLst/>
          </a:prstGeom>
          <a:noFill/>
          <a:ln w="9525">
            <a:noFill/>
            <a:miter lim="800000"/>
            <a:headEnd/>
            <a:tailEnd/>
          </a:ln>
          <a:effectLst/>
        </p:spPr>
        <p:txBody>
          <a:bodyPr wrap="none">
            <a:spAutoFit/>
          </a:bodyPr>
          <a:lstStyle/>
          <a:p>
            <a:pPr algn="ctr" eaLnBrk="0" hangingPunct="0"/>
            <a:r>
              <a:rPr lang="en-US" sz="1600" b="1">
                <a:solidFill>
                  <a:schemeClr val="accent2"/>
                </a:solidFill>
                <a:latin typeface="Arial" charset="0"/>
              </a:rPr>
              <a:t>Adolescent</a:t>
            </a:r>
          </a:p>
          <a:p>
            <a:pPr algn="ctr" eaLnBrk="0" hangingPunct="0"/>
            <a:r>
              <a:rPr lang="en-US" sz="1600" b="1">
                <a:solidFill>
                  <a:schemeClr val="accent2"/>
                </a:solidFill>
                <a:latin typeface="Arial" charset="0"/>
              </a:rPr>
              <a:t>Stunted</a:t>
            </a:r>
            <a:endParaRPr lang="en-US" sz="1800" b="1">
              <a:solidFill>
                <a:schemeClr val="accent2"/>
              </a:solidFill>
              <a:latin typeface="Arial" charset="0"/>
            </a:endParaRPr>
          </a:p>
        </p:txBody>
      </p:sp>
      <p:sp>
        <p:nvSpPr>
          <p:cNvPr id="176138" name="Text Box 10"/>
          <p:cNvSpPr txBox="1">
            <a:spLocks noChangeArrowheads="1"/>
          </p:cNvSpPr>
          <p:nvPr/>
        </p:nvSpPr>
        <p:spPr bwMode="auto">
          <a:xfrm>
            <a:off x="1293813" y="3810000"/>
            <a:ext cx="2592387" cy="1314450"/>
          </a:xfrm>
          <a:prstGeom prst="rect">
            <a:avLst/>
          </a:prstGeom>
          <a:noFill/>
          <a:ln w="9525">
            <a:noFill/>
            <a:miter lim="800000"/>
            <a:headEnd/>
            <a:tailEnd/>
          </a:ln>
          <a:effectLst/>
        </p:spPr>
        <p:txBody>
          <a:bodyPr wrap="none">
            <a:spAutoFit/>
          </a:bodyPr>
          <a:lstStyle/>
          <a:p>
            <a:pPr eaLnBrk="0" hangingPunct="0"/>
            <a:r>
              <a:rPr lang="en-US" sz="1600" b="1">
                <a:solidFill>
                  <a:schemeClr val="accent2"/>
                </a:solidFill>
                <a:latin typeface="Arial" charset="0"/>
              </a:rPr>
              <a:t>     Woman</a:t>
            </a:r>
          </a:p>
          <a:p>
            <a:pPr eaLnBrk="0" hangingPunct="0"/>
            <a:r>
              <a:rPr lang="en-US" sz="1600" b="1">
                <a:solidFill>
                  <a:schemeClr val="accent2"/>
                </a:solidFill>
                <a:latin typeface="Arial" charset="0"/>
              </a:rPr>
              <a:t>Malnourished</a:t>
            </a:r>
            <a:endParaRPr lang="en-US" sz="1600">
              <a:solidFill>
                <a:schemeClr val="accent2"/>
              </a:solidFill>
              <a:latin typeface="Arial" charset="0"/>
            </a:endParaRPr>
          </a:p>
          <a:p>
            <a:pPr eaLnBrk="0" hangingPunct="0"/>
            <a:r>
              <a:rPr lang="en-US" sz="1600">
                <a:solidFill>
                  <a:schemeClr val="accent2"/>
                </a:solidFill>
                <a:latin typeface="Arial" charset="0"/>
              </a:rPr>
              <a:t>	        </a:t>
            </a:r>
            <a:r>
              <a:rPr lang="en-US" sz="1600" b="1">
                <a:solidFill>
                  <a:schemeClr val="accent2"/>
                </a:solidFill>
                <a:latin typeface="Arial" charset="0"/>
              </a:rPr>
              <a:t>Pregnancy</a:t>
            </a:r>
          </a:p>
          <a:p>
            <a:pPr eaLnBrk="0" hangingPunct="0"/>
            <a:r>
              <a:rPr lang="en-US" sz="1600" b="1">
                <a:solidFill>
                  <a:schemeClr val="accent2"/>
                </a:solidFill>
                <a:latin typeface="Arial" charset="0"/>
              </a:rPr>
              <a:t>	    Low Weight </a:t>
            </a:r>
          </a:p>
          <a:p>
            <a:pPr eaLnBrk="0" hangingPunct="0"/>
            <a:r>
              <a:rPr lang="en-US" sz="1600" b="1">
                <a:solidFill>
                  <a:schemeClr val="accent2"/>
                </a:solidFill>
                <a:latin typeface="Arial" charset="0"/>
              </a:rPr>
              <a:t>	            Gain</a:t>
            </a:r>
            <a:endParaRPr lang="en-US" b="1">
              <a:solidFill>
                <a:schemeClr val="accent2"/>
              </a:solidFill>
              <a:latin typeface="Arial" charset="0"/>
            </a:endParaRPr>
          </a:p>
        </p:txBody>
      </p:sp>
      <p:sp>
        <p:nvSpPr>
          <p:cNvPr id="176139" name="Line 11"/>
          <p:cNvSpPr>
            <a:spLocks noChangeShapeType="1"/>
          </p:cNvSpPr>
          <p:nvPr/>
        </p:nvSpPr>
        <p:spPr bwMode="auto">
          <a:xfrm flipV="1">
            <a:off x="1219200" y="3962400"/>
            <a:ext cx="2590800" cy="1066800"/>
          </a:xfrm>
          <a:prstGeom prst="line">
            <a:avLst/>
          </a:prstGeom>
          <a:noFill/>
          <a:ln w="9525">
            <a:solidFill>
              <a:schemeClr val="tx1"/>
            </a:solidFill>
            <a:round/>
            <a:headEnd/>
            <a:tailEnd/>
          </a:ln>
          <a:effectLst/>
        </p:spPr>
        <p:txBody>
          <a:bodyPr wrap="none" anchor="ctr"/>
          <a:lstStyle/>
          <a:p>
            <a:endParaRPr lang="en-US"/>
          </a:p>
        </p:txBody>
      </p:sp>
      <p:sp>
        <p:nvSpPr>
          <p:cNvPr id="176140" name="Text Box 12"/>
          <p:cNvSpPr txBox="1">
            <a:spLocks noChangeArrowheads="1"/>
          </p:cNvSpPr>
          <p:nvPr/>
        </p:nvSpPr>
        <p:spPr bwMode="auto">
          <a:xfrm>
            <a:off x="1219200" y="1447800"/>
            <a:ext cx="1504950" cy="581025"/>
          </a:xfrm>
          <a:prstGeom prst="rect">
            <a:avLst/>
          </a:prstGeom>
          <a:noFill/>
          <a:ln w="9525">
            <a:noFill/>
            <a:miter lim="800000"/>
            <a:headEnd/>
            <a:tailEnd/>
          </a:ln>
          <a:effectLst/>
        </p:spPr>
        <p:txBody>
          <a:bodyPr wrap="none">
            <a:spAutoFit/>
          </a:bodyPr>
          <a:lstStyle/>
          <a:p>
            <a:pPr algn="ctr" eaLnBrk="0" hangingPunct="0"/>
            <a:r>
              <a:rPr lang="en-US" sz="1600" b="1">
                <a:solidFill>
                  <a:schemeClr val="accent2"/>
                </a:solidFill>
                <a:latin typeface="Arial" charset="0"/>
              </a:rPr>
              <a:t>Elderly</a:t>
            </a:r>
          </a:p>
          <a:p>
            <a:pPr algn="ctr" eaLnBrk="0" hangingPunct="0"/>
            <a:r>
              <a:rPr lang="en-US" sz="1600" b="1">
                <a:solidFill>
                  <a:schemeClr val="accent2"/>
                </a:solidFill>
                <a:latin typeface="Arial" charset="0"/>
              </a:rPr>
              <a:t>Malnourished</a:t>
            </a:r>
            <a:endParaRPr lang="en-US" sz="1800">
              <a:solidFill>
                <a:schemeClr val="accent2"/>
              </a:solidFill>
              <a:latin typeface="Arial" charset="0"/>
            </a:endParaRPr>
          </a:p>
        </p:txBody>
      </p:sp>
      <p:sp>
        <p:nvSpPr>
          <p:cNvPr id="176141" name="Text Box 13"/>
          <p:cNvSpPr txBox="1">
            <a:spLocks noChangeArrowheads="1"/>
          </p:cNvSpPr>
          <p:nvPr/>
        </p:nvSpPr>
        <p:spPr bwMode="auto">
          <a:xfrm>
            <a:off x="3810000" y="228600"/>
            <a:ext cx="1308100" cy="517525"/>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Higher</a:t>
            </a:r>
          </a:p>
          <a:p>
            <a:pPr algn="ctr" eaLnBrk="0" hangingPunct="0"/>
            <a:r>
              <a:rPr lang="en-US" sz="1400" b="1">
                <a:solidFill>
                  <a:schemeClr val="bg1"/>
                </a:solidFill>
                <a:latin typeface="Arial" charset="0"/>
              </a:rPr>
              <a:t>mortality rate</a:t>
            </a:r>
            <a:endParaRPr lang="en-US" sz="1400">
              <a:solidFill>
                <a:schemeClr val="bg1"/>
              </a:solidFill>
              <a:latin typeface="Arial" charset="0"/>
            </a:endParaRPr>
          </a:p>
        </p:txBody>
      </p:sp>
      <p:sp>
        <p:nvSpPr>
          <p:cNvPr id="176142" name="Text Box 14"/>
          <p:cNvSpPr txBox="1">
            <a:spLocks noChangeArrowheads="1"/>
          </p:cNvSpPr>
          <p:nvPr/>
        </p:nvSpPr>
        <p:spPr bwMode="auto">
          <a:xfrm>
            <a:off x="5257800" y="152400"/>
            <a:ext cx="1276350" cy="730250"/>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Impaired</a:t>
            </a:r>
          </a:p>
          <a:p>
            <a:pPr algn="ctr" eaLnBrk="0" hangingPunct="0"/>
            <a:r>
              <a:rPr lang="en-US" sz="1400" b="1">
                <a:solidFill>
                  <a:schemeClr val="bg1"/>
                </a:solidFill>
                <a:latin typeface="Arial" charset="0"/>
              </a:rPr>
              <a:t>mental</a:t>
            </a:r>
          </a:p>
          <a:p>
            <a:pPr algn="ctr" eaLnBrk="0" hangingPunct="0"/>
            <a:r>
              <a:rPr lang="en-US" sz="1400" b="1">
                <a:solidFill>
                  <a:schemeClr val="bg1"/>
                </a:solidFill>
                <a:latin typeface="Arial" charset="0"/>
              </a:rPr>
              <a:t>development</a:t>
            </a:r>
            <a:endParaRPr lang="en-US" sz="1400">
              <a:solidFill>
                <a:schemeClr val="bg1"/>
              </a:solidFill>
              <a:latin typeface="Arial" charset="0"/>
            </a:endParaRPr>
          </a:p>
        </p:txBody>
      </p:sp>
      <p:sp>
        <p:nvSpPr>
          <p:cNvPr id="176143" name="Text Box 15"/>
          <p:cNvSpPr txBox="1">
            <a:spLocks noChangeArrowheads="1"/>
          </p:cNvSpPr>
          <p:nvPr/>
        </p:nvSpPr>
        <p:spPr bwMode="auto">
          <a:xfrm>
            <a:off x="6324600" y="762000"/>
            <a:ext cx="2043113" cy="517525"/>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Increased risk of</a:t>
            </a:r>
          </a:p>
          <a:p>
            <a:pPr algn="ctr" eaLnBrk="0" hangingPunct="0"/>
            <a:r>
              <a:rPr lang="en-US" sz="1400" b="1">
                <a:solidFill>
                  <a:schemeClr val="bg1"/>
                </a:solidFill>
                <a:latin typeface="Arial" charset="0"/>
              </a:rPr>
              <a:t> adult chronic disease</a:t>
            </a:r>
            <a:endParaRPr lang="en-US" sz="1400">
              <a:solidFill>
                <a:schemeClr val="bg1"/>
              </a:solidFill>
              <a:latin typeface="Arial" charset="0"/>
            </a:endParaRPr>
          </a:p>
        </p:txBody>
      </p:sp>
      <p:sp>
        <p:nvSpPr>
          <p:cNvPr id="176144" name="Text Box 16"/>
          <p:cNvSpPr txBox="1">
            <a:spLocks noChangeArrowheads="1"/>
          </p:cNvSpPr>
          <p:nvPr/>
        </p:nvSpPr>
        <p:spPr bwMode="auto">
          <a:xfrm>
            <a:off x="6477000" y="1447800"/>
            <a:ext cx="1916113" cy="517525"/>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Untimely/inadequate</a:t>
            </a:r>
          </a:p>
          <a:p>
            <a:pPr algn="ctr" eaLnBrk="0" hangingPunct="0"/>
            <a:r>
              <a:rPr lang="en-US" sz="1400" b="1">
                <a:solidFill>
                  <a:schemeClr val="bg1"/>
                </a:solidFill>
                <a:latin typeface="Arial" charset="0"/>
              </a:rPr>
              <a:t>weaning</a:t>
            </a:r>
            <a:endParaRPr lang="en-US" sz="1400">
              <a:solidFill>
                <a:schemeClr val="bg1"/>
              </a:solidFill>
              <a:latin typeface="Arial" charset="0"/>
            </a:endParaRPr>
          </a:p>
        </p:txBody>
      </p:sp>
      <p:sp>
        <p:nvSpPr>
          <p:cNvPr id="176145" name="Text Box 17"/>
          <p:cNvSpPr txBox="1">
            <a:spLocks noChangeArrowheads="1"/>
          </p:cNvSpPr>
          <p:nvPr/>
        </p:nvSpPr>
        <p:spPr bwMode="auto">
          <a:xfrm>
            <a:off x="7010400" y="1920875"/>
            <a:ext cx="1019175" cy="517525"/>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Frequent</a:t>
            </a:r>
          </a:p>
          <a:p>
            <a:pPr algn="ctr" eaLnBrk="0" hangingPunct="0"/>
            <a:r>
              <a:rPr lang="en-US" sz="1400" b="1">
                <a:solidFill>
                  <a:schemeClr val="bg1"/>
                </a:solidFill>
                <a:latin typeface="Arial" charset="0"/>
              </a:rPr>
              <a:t>Infections</a:t>
            </a:r>
            <a:endParaRPr lang="en-US" sz="1400">
              <a:solidFill>
                <a:schemeClr val="bg1"/>
              </a:solidFill>
              <a:latin typeface="Arial" charset="0"/>
            </a:endParaRPr>
          </a:p>
        </p:txBody>
      </p:sp>
      <p:sp>
        <p:nvSpPr>
          <p:cNvPr id="176146" name="Text Box 18"/>
          <p:cNvSpPr txBox="1">
            <a:spLocks noChangeArrowheads="1"/>
          </p:cNvSpPr>
          <p:nvPr/>
        </p:nvSpPr>
        <p:spPr bwMode="auto">
          <a:xfrm>
            <a:off x="4343400" y="2286000"/>
            <a:ext cx="1117600" cy="730250"/>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Inadequate</a:t>
            </a:r>
          </a:p>
          <a:p>
            <a:pPr algn="ctr" eaLnBrk="0" hangingPunct="0"/>
            <a:r>
              <a:rPr lang="en-US" sz="1400">
                <a:solidFill>
                  <a:schemeClr val="bg1"/>
                </a:solidFill>
                <a:latin typeface="Arial" charset="0"/>
              </a:rPr>
              <a:t>catch up</a:t>
            </a:r>
          </a:p>
          <a:p>
            <a:pPr algn="ctr" eaLnBrk="0" hangingPunct="0"/>
            <a:r>
              <a:rPr lang="en-US" sz="1400">
                <a:solidFill>
                  <a:schemeClr val="bg1"/>
                </a:solidFill>
                <a:latin typeface="Arial" charset="0"/>
              </a:rPr>
              <a:t>growth</a:t>
            </a:r>
          </a:p>
        </p:txBody>
      </p:sp>
      <p:sp>
        <p:nvSpPr>
          <p:cNvPr id="176147" name="Arc 19"/>
          <p:cNvSpPr>
            <a:spLocks/>
          </p:cNvSpPr>
          <p:nvPr/>
        </p:nvSpPr>
        <p:spPr bwMode="auto">
          <a:xfrm>
            <a:off x="5105400" y="1600200"/>
            <a:ext cx="1066800" cy="1143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63500">
            <a:solidFill>
              <a:srgbClr val="FF0000"/>
            </a:solidFill>
            <a:round/>
            <a:headEnd/>
            <a:tailEnd type="triangle" w="med" len="med"/>
          </a:ln>
          <a:effectLst/>
        </p:spPr>
        <p:txBody>
          <a:bodyPr wrap="none" anchor="ctr"/>
          <a:lstStyle/>
          <a:p>
            <a:endParaRPr lang="en-US"/>
          </a:p>
        </p:txBody>
      </p:sp>
      <p:sp>
        <p:nvSpPr>
          <p:cNvPr id="176148" name="Freeform 20"/>
          <p:cNvSpPr>
            <a:spLocks/>
          </p:cNvSpPr>
          <p:nvPr/>
        </p:nvSpPr>
        <p:spPr bwMode="auto">
          <a:xfrm>
            <a:off x="3632200" y="381000"/>
            <a:ext cx="482600" cy="838200"/>
          </a:xfrm>
          <a:custGeom>
            <a:avLst/>
            <a:gdLst/>
            <a:ahLst/>
            <a:cxnLst>
              <a:cxn ang="0">
                <a:pos x="208" y="528"/>
              </a:cxn>
              <a:cxn ang="0">
                <a:pos x="16" y="144"/>
              </a:cxn>
              <a:cxn ang="0">
                <a:pos x="304" y="0"/>
              </a:cxn>
            </a:cxnLst>
            <a:rect l="0" t="0" r="r" b="b"/>
            <a:pathLst>
              <a:path w="304" h="528">
                <a:moveTo>
                  <a:pt x="208" y="528"/>
                </a:moveTo>
                <a:cubicBezTo>
                  <a:pt x="104" y="380"/>
                  <a:pt x="0" y="232"/>
                  <a:pt x="16" y="144"/>
                </a:cubicBezTo>
                <a:cubicBezTo>
                  <a:pt x="32" y="56"/>
                  <a:pt x="256" y="24"/>
                  <a:pt x="304" y="0"/>
                </a:cubicBezTo>
              </a:path>
            </a:pathLst>
          </a:custGeom>
          <a:noFill/>
          <a:ln w="25400">
            <a:solidFill>
              <a:srgbClr val="0066FF"/>
            </a:solidFill>
            <a:round/>
            <a:headEnd/>
            <a:tailEnd type="triangle" w="med" len="med"/>
          </a:ln>
          <a:effectLst/>
        </p:spPr>
        <p:txBody>
          <a:bodyPr wrap="none" anchor="ctr"/>
          <a:lstStyle/>
          <a:p>
            <a:endParaRPr lang="en-US"/>
          </a:p>
        </p:txBody>
      </p:sp>
      <p:sp>
        <p:nvSpPr>
          <p:cNvPr id="176149" name="Freeform 21"/>
          <p:cNvSpPr>
            <a:spLocks/>
          </p:cNvSpPr>
          <p:nvPr/>
        </p:nvSpPr>
        <p:spPr bwMode="auto">
          <a:xfrm>
            <a:off x="4800600" y="685800"/>
            <a:ext cx="533400" cy="381000"/>
          </a:xfrm>
          <a:custGeom>
            <a:avLst/>
            <a:gdLst/>
            <a:ahLst/>
            <a:cxnLst>
              <a:cxn ang="0">
                <a:pos x="0" y="240"/>
              </a:cxn>
              <a:cxn ang="0">
                <a:pos x="96" y="48"/>
              </a:cxn>
              <a:cxn ang="0">
                <a:pos x="336" y="0"/>
              </a:cxn>
            </a:cxnLst>
            <a:rect l="0" t="0" r="r" b="b"/>
            <a:pathLst>
              <a:path w="336" h="240">
                <a:moveTo>
                  <a:pt x="0" y="240"/>
                </a:moveTo>
                <a:cubicBezTo>
                  <a:pt x="20" y="164"/>
                  <a:pt x="40" y="88"/>
                  <a:pt x="96" y="48"/>
                </a:cubicBezTo>
                <a:cubicBezTo>
                  <a:pt x="152" y="8"/>
                  <a:pt x="244" y="4"/>
                  <a:pt x="336" y="0"/>
                </a:cubicBezTo>
              </a:path>
            </a:pathLst>
          </a:custGeom>
          <a:noFill/>
          <a:ln w="25400">
            <a:solidFill>
              <a:srgbClr val="0066FF"/>
            </a:solidFill>
            <a:round/>
            <a:headEnd/>
            <a:tailEnd type="triangle" w="med" len="med"/>
          </a:ln>
          <a:effectLst/>
        </p:spPr>
        <p:txBody>
          <a:bodyPr wrap="none" anchor="ctr"/>
          <a:lstStyle/>
          <a:p>
            <a:endParaRPr lang="en-US"/>
          </a:p>
        </p:txBody>
      </p:sp>
      <p:sp>
        <p:nvSpPr>
          <p:cNvPr id="176150" name="Freeform 22"/>
          <p:cNvSpPr>
            <a:spLocks/>
          </p:cNvSpPr>
          <p:nvPr/>
        </p:nvSpPr>
        <p:spPr bwMode="auto">
          <a:xfrm>
            <a:off x="5029200" y="939800"/>
            <a:ext cx="1600200" cy="355600"/>
          </a:xfrm>
          <a:custGeom>
            <a:avLst/>
            <a:gdLst/>
            <a:ahLst/>
            <a:cxnLst>
              <a:cxn ang="0">
                <a:pos x="0" y="224"/>
              </a:cxn>
              <a:cxn ang="0">
                <a:pos x="480" y="32"/>
              </a:cxn>
              <a:cxn ang="0">
                <a:pos x="1008" y="32"/>
              </a:cxn>
            </a:cxnLst>
            <a:rect l="0" t="0" r="r" b="b"/>
            <a:pathLst>
              <a:path w="1008" h="224">
                <a:moveTo>
                  <a:pt x="0" y="224"/>
                </a:moveTo>
                <a:cubicBezTo>
                  <a:pt x="156" y="144"/>
                  <a:pt x="312" y="64"/>
                  <a:pt x="480" y="32"/>
                </a:cubicBezTo>
                <a:cubicBezTo>
                  <a:pt x="648" y="0"/>
                  <a:pt x="828" y="16"/>
                  <a:pt x="1008" y="32"/>
                </a:cubicBezTo>
              </a:path>
            </a:pathLst>
          </a:custGeom>
          <a:noFill/>
          <a:ln w="25400">
            <a:solidFill>
              <a:srgbClr val="0066FF"/>
            </a:solidFill>
            <a:round/>
            <a:headEnd/>
            <a:tailEnd type="triangle" w="med" len="med"/>
          </a:ln>
          <a:effectLst/>
        </p:spPr>
        <p:txBody>
          <a:bodyPr wrap="none" anchor="ctr"/>
          <a:lstStyle/>
          <a:p>
            <a:endParaRPr lang="en-US"/>
          </a:p>
        </p:txBody>
      </p:sp>
      <p:sp>
        <p:nvSpPr>
          <p:cNvPr id="176151" name="Text Box 23"/>
          <p:cNvSpPr txBox="1">
            <a:spLocks noChangeArrowheads="1"/>
          </p:cNvSpPr>
          <p:nvPr/>
        </p:nvSpPr>
        <p:spPr bwMode="auto">
          <a:xfrm>
            <a:off x="7156450" y="2362200"/>
            <a:ext cx="1185863" cy="730250"/>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Inadequate</a:t>
            </a:r>
          </a:p>
          <a:p>
            <a:pPr algn="ctr" eaLnBrk="0" hangingPunct="0"/>
            <a:r>
              <a:rPr lang="en-US" sz="1400" b="1">
                <a:solidFill>
                  <a:schemeClr val="bg1"/>
                </a:solidFill>
                <a:latin typeface="Arial" charset="0"/>
              </a:rPr>
              <a:t>food, health</a:t>
            </a:r>
          </a:p>
          <a:p>
            <a:pPr algn="ctr" eaLnBrk="0" hangingPunct="0"/>
            <a:r>
              <a:rPr lang="en-US" sz="1400" b="1">
                <a:solidFill>
                  <a:schemeClr val="bg1"/>
                </a:solidFill>
                <a:latin typeface="Arial" charset="0"/>
              </a:rPr>
              <a:t>&amp; care</a:t>
            </a:r>
            <a:endParaRPr lang="en-US" sz="1400">
              <a:solidFill>
                <a:schemeClr val="bg1"/>
              </a:solidFill>
              <a:latin typeface="Arial" charset="0"/>
            </a:endParaRPr>
          </a:p>
        </p:txBody>
      </p:sp>
      <p:sp>
        <p:nvSpPr>
          <p:cNvPr id="176152" name="Freeform 24"/>
          <p:cNvSpPr>
            <a:spLocks/>
          </p:cNvSpPr>
          <p:nvPr/>
        </p:nvSpPr>
        <p:spPr bwMode="auto">
          <a:xfrm>
            <a:off x="5943600" y="1701800"/>
            <a:ext cx="838200" cy="355600"/>
          </a:xfrm>
          <a:custGeom>
            <a:avLst/>
            <a:gdLst/>
            <a:ahLst/>
            <a:cxnLst>
              <a:cxn ang="0">
                <a:pos x="528" y="32"/>
              </a:cxn>
              <a:cxn ang="0">
                <a:pos x="144" y="32"/>
              </a:cxn>
              <a:cxn ang="0">
                <a:pos x="0" y="224"/>
              </a:cxn>
            </a:cxnLst>
            <a:rect l="0" t="0" r="r" b="b"/>
            <a:pathLst>
              <a:path w="528" h="224">
                <a:moveTo>
                  <a:pt x="528" y="32"/>
                </a:moveTo>
                <a:cubicBezTo>
                  <a:pt x="380" y="16"/>
                  <a:pt x="232" y="0"/>
                  <a:pt x="144" y="32"/>
                </a:cubicBezTo>
                <a:cubicBezTo>
                  <a:pt x="56" y="64"/>
                  <a:pt x="24" y="192"/>
                  <a:pt x="0" y="224"/>
                </a:cubicBezTo>
              </a:path>
            </a:pathLst>
          </a:custGeom>
          <a:noFill/>
          <a:ln w="25400">
            <a:solidFill>
              <a:srgbClr val="0066FF"/>
            </a:solidFill>
            <a:round/>
            <a:headEnd/>
            <a:tailEnd type="triangle" w="med" len="med"/>
          </a:ln>
          <a:effectLst/>
        </p:spPr>
        <p:txBody>
          <a:bodyPr wrap="none" anchor="ctr"/>
          <a:lstStyle/>
          <a:p>
            <a:endParaRPr lang="en-US"/>
          </a:p>
        </p:txBody>
      </p:sp>
      <p:sp>
        <p:nvSpPr>
          <p:cNvPr id="176153" name="Freeform 25"/>
          <p:cNvSpPr>
            <a:spLocks/>
          </p:cNvSpPr>
          <p:nvPr/>
        </p:nvSpPr>
        <p:spPr bwMode="auto">
          <a:xfrm>
            <a:off x="6096000" y="2095500"/>
            <a:ext cx="990600" cy="266700"/>
          </a:xfrm>
          <a:custGeom>
            <a:avLst/>
            <a:gdLst/>
            <a:ahLst/>
            <a:cxnLst>
              <a:cxn ang="0">
                <a:pos x="624" y="24"/>
              </a:cxn>
              <a:cxn ang="0">
                <a:pos x="288" y="24"/>
              </a:cxn>
              <a:cxn ang="0">
                <a:pos x="0" y="168"/>
              </a:cxn>
            </a:cxnLst>
            <a:rect l="0" t="0" r="r" b="b"/>
            <a:pathLst>
              <a:path w="624" h="168">
                <a:moveTo>
                  <a:pt x="624" y="24"/>
                </a:moveTo>
                <a:cubicBezTo>
                  <a:pt x="508" y="12"/>
                  <a:pt x="392" y="0"/>
                  <a:pt x="288" y="24"/>
                </a:cubicBezTo>
                <a:cubicBezTo>
                  <a:pt x="184" y="48"/>
                  <a:pt x="92" y="108"/>
                  <a:pt x="0" y="168"/>
                </a:cubicBezTo>
              </a:path>
            </a:pathLst>
          </a:custGeom>
          <a:noFill/>
          <a:ln w="25400">
            <a:solidFill>
              <a:srgbClr val="0066FF"/>
            </a:solidFill>
            <a:round/>
            <a:headEnd/>
            <a:tailEnd type="triangle" w="med" len="med"/>
          </a:ln>
          <a:effectLst/>
        </p:spPr>
        <p:txBody>
          <a:bodyPr wrap="none" anchor="ctr"/>
          <a:lstStyle/>
          <a:p>
            <a:endParaRPr lang="en-US"/>
          </a:p>
        </p:txBody>
      </p:sp>
      <p:sp>
        <p:nvSpPr>
          <p:cNvPr id="176154" name="Freeform 26"/>
          <p:cNvSpPr>
            <a:spLocks/>
          </p:cNvSpPr>
          <p:nvPr/>
        </p:nvSpPr>
        <p:spPr bwMode="auto">
          <a:xfrm>
            <a:off x="6172200" y="2362200"/>
            <a:ext cx="1066800" cy="152400"/>
          </a:xfrm>
          <a:custGeom>
            <a:avLst/>
            <a:gdLst/>
            <a:ahLst/>
            <a:cxnLst>
              <a:cxn ang="0">
                <a:pos x="672" y="96"/>
              </a:cxn>
              <a:cxn ang="0">
                <a:pos x="288" y="0"/>
              </a:cxn>
              <a:cxn ang="0">
                <a:pos x="0" y="96"/>
              </a:cxn>
            </a:cxnLst>
            <a:rect l="0" t="0" r="r" b="b"/>
            <a:pathLst>
              <a:path w="672" h="96">
                <a:moveTo>
                  <a:pt x="672" y="96"/>
                </a:moveTo>
                <a:cubicBezTo>
                  <a:pt x="536" y="48"/>
                  <a:pt x="400" y="0"/>
                  <a:pt x="288" y="0"/>
                </a:cubicBezTo>
                <a:cubicBezTo>
                  <a:pt x="176" y="0"/>
                  <a:pt x="48" y="80"/>
                  <a:pt x="0" y="96"/>
                </a:cubicBezTo>
              </a:path>
            </a:pathLst>
          </a:custGeom>
          <a:noFill/>
          <a:ln w="25400">
            <a:solidFill>
              <a:srgbClr val="0066FF"/>
            </a:solidFill>
            <a:round/>
            <a:headEnd/>
            <a:tailEnd type="triangle" w="med" len="med"/>
          </a:ln>
          <a:effectLst/>
        </p:spPr>
        <p:txBody>
          <a:bodyPr wrap="none" anchor="ctr"/>
          <a:lstStyle/>
          <a:p>
            <a:endParaRPr lang="en-US"/>
          </a:p>
        </p:txBody>
      </p:sp>
      <p:sp>
        <p:nvSpPr>
          <p:cNvPr id="176155" name="Text Box 27"/>
          <p:cNvSpPr txBox="1">
            <a:spLocks noChangeArrowheads="1"/>
          </p:cNvSpPr>
          <p:nvPr/>
        </p:nvSpPr>
        <p:spPr bwMode="auto">
          <a:xfrm>
            <a:off x="7258050" y="3429000"/>
            <a:ext cx="931863" cy="730250"/>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Reduced</a:t>
            </a:r>
          </a:p>
          <a:p>
            <a:pPr algn="ctr" eaLnBrk="0" hangingPunct="0"/>
            <a:r>
              <a:rPr lang="en-US" sz="1400" b="1">
                <a:solidFill>
                  <a:schemeClr val="bg1"/>
                </a:solidFill>
                <a:latin typeface="Arial" charset="0"/>
              </a:rPr>
              <a:t>mental</a:t>
            </a:r>
          </a:p>
          <a:p>
            <a:pPr algn="ctr" eaLnBrk="0" hangingPunct="0"/>
            <a:r>
              <a:rPr lang="en-US" sz="1400" b="1">
                <a:solidFill>
                  <a:schemeClr val="bg1"/>
                </a:solidFill>
                <a:latin typeface="Arial" charset="0"/>
              </a:rPr>
              <a:t>capacity</a:t>
            </a:r>
            <a:endParaRPr lang="en-US" sz="1400">
              <a:solidFill>
                <a:schemeClr val="bg1"/>
              </a:solidFill>
              <a:latin typeface="Arial" charset="0"/>
            </a:endParaRPr>
          </a:p>
        </p:txBody>
      </p:sp>
      <p:sp>
        <p:nvSpPr>
          <p:cNvPr id="176156" name="Freeform 28"/>
          <p:cNvSpPr>
            <a:spLocks/>
          </p:cNvSpPr>
          <p:nvPr/>
        </p:nvSpPr>
        <p:spPr bwMode="auto">
          <a:xfrm>
            <a:off x="6705600" y="3048000"/>
            <a:ext cx="990600" cy="457200"/>
          </a:xfrm>
          <a:custGeom>
            <a:avLst/>
            <a:gdLst/>
            <a:ahLst/>
            <a:cxnLst>
              <a:cxn ang="0">
                <a:pos x="0" y="0"/>
              </a:cxn>
              <a:cxn ang="0">
                <a:pos x="432" y="144"/>
              </a:cxn>
              <a:cxn ang="0">
                <a:pos x="624" y="288"/>
              </a:cxn>
            </a:cxnLst>
            <a:rect l="0" t="0" r="r" b="b"/>
            <a:pathLst>
              <a:path w="624" h="288">
                <a:moveTo>
                  <a:pt x="0" y="0"/>
                </a:moveTo>
                <a:cubicBezTo>
                  <a:pt x="164" y="48"/>
                  <a:pt x="328" y="96"/>
                  <a:pt x="432" y="144"/>
                </a:cubicBezTo>
                <a:cubicBezTo>
                  <a:pt x="536" y="192"/>
                  <a:pt x="592" y="256"/>
                  <a:pt x="624" y="288"/>
                </a:cubicBezTo>
              </a:path>
            </a:pathLst>
          </a:custGeom>
          <a:noFill/>
          <a:ln w="25400">
            <a:solidFill>
              <a:srgbClr val="0066FF"/>
            </a:solidFill>
            <a:round/>
            <a:headEnd/>
            <a:tailEnd type="triangle" w="med" len="med"/>
          </a:ln>
          <a:effectLst/>
        </p:spPr>
        <p:txBody>
          <a:bodyPr wrap="none" anchor="ctr"/>
          <a:lstStyle/>
          <a:p>
            <a:endParaRPr lang="en-US"/>
          </a:p>
        </p:txBody>
      </p:sp>
      <p:sp>
        <p:nvSpPr>
          <p:cNvPr id="176157" name="Freeform 29"/>
          <p:cNvSpPr>
            <a:spLocks/>
          </p:cNvSpPr>
          <p:nvPr/>
        </p:nvSpPr>
        <p:spPr bwMode="auto">
          <a:xfrm>
            <a:off x="6096000" y="3581400"/>
            <a:ext cx="419100" cy="685800"/>
          </a:xfrm>
          <a:custGeom>
            <a:avLst/>
            <a:gdLst/>
            <a:ahLst/>
            <a:cxnLst>
              <a:cxn ang="0">
                <a:pos x="144" y="0"/>
              </a:cxn>
              <a:cxn ang="0">
                <a:pos x="240" y="240"/>
              </a:cxn>
              <a:cxn ang="0">
                <a:pos x="0" y="432"/>
              </a:cxn>
            </a:cxnLst>
            <a:rect l="0" t="0" r="r" b="b"/>
            <a:pathLst>
              <a:path w="264" h="432">
                <a:moveTo>
                  <a:pt x="144" y="0"/>
                </a:moveTo>
                <a:cubicBezTo>
                  <a:pt x="204" y="84"/>
                  <a:pt x="264" y="168"/>
                  <a:pt x="240" y="240"/>
                </a:cubicBezTo>
                <a:cubicBezTo>
                  <a:pt x="216" y="312"/>
                  <a:pt x="108" y="372"/>
                  <a:pt x="0" y="432"/>
                </a:cubicBezTo>
              </a:path>
            </a:pathLst>
          </a:custGeom>
          <a:noFill/>
          <a:ln w="63500">
            <a:solidFill>
              <a:srgbClr val="FF0000"/>
            </a:solidFill>
            <a:round/>
            <a:headEnd/>
            <a:tailEnd type="triangle" w="med" len="med"/>
          </a:ln>
          <a:effectLst/>
        </p:spPr>
        <p:txBody>
          <a:bodyPr wrap="none" anchor="ctr"/>
          <a:lstStyle/>
          <a:p>
            <a:endParaRPr lang="en-US"/>
          </a:p>
        </p:txBody>
      </p:sp>
      <p:sp>
        <p:nvSpPr>
          <p:cNvPr id="176158" name="Text Box 30"/>
          <p:cNvSpPr txBox="1">
            <a:spLocks noChangeArrowheads="1"/>
          </p:cNvSpPr>
          <p:nvPr/>
        </p:nvSpPr>
        <p:spPr bwMode="auto">
          <a:xfrm>
            <a:off x="6656388" y="4343400"/>
            <a:ext cx="1185862" cy="730250"/>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Inadequate</a:t>
            </a:r>
          </a:p>
          <a:p>
            <a:pPr algn="ctr" eaLnBrk="0" hangingPunct="0"/>
            <a:r>
              <a:rPr lang="en-US" sz="1400" b="1">
                <a:solidFill>
                  <a:schemeClr val="bg1"/>
                </a:solidFill>
                <a:latin typeface="Arial" charset="0"/>
              </a:rPr>
              <a:t>food, health</a:t>
            </a:r>
          </a:p>
          <a:p>
            <a:pPr algn="ctr" eaLnBrk="0" hangingPunct="0"/>
            <a:r>
              <a:rPr lang="en-US" sz="1400" b="1">
                <a:solidFill>
                  <a:schemeClr val="bg1"/>
                </a:solidFill>
                <a:latin typeface="Arial" charset="0"/>
              </a:rPr>
              <a:t>&amp; care</a:t>
            </a:r>
            <a:endParaRPr lang="en-US" sz="1400">
              <a:solidFill>
                <a:schemeClr val="bg1"/>
              </a:solidFill>
              <a:latin typeface="Arial" charset="0"/>
            </a:endParaRPr>
          </a:p>
        </p:txBody>
      </p:sp>
      <p:sp>
        <p:nvSpPr>
          <p:cNvPr id="176159" name="Freeform 31"/>
          <p:cNvSpPr>
            <a:spLocks/>
          </p:cNvSpPr>
          <p:nvPr/>
        </p:nvSpPr>
        <p:spPr bwMode="auto">
          <a:xfrm>
            <a:off x="6477000" y="3810000"/>
            <a:ext cx="685800" cy="609600"/>
          </a:xfrm>
          <a:custGeom>
            <a:avLst/>
            <a:gdLst/>
            <a:ahLst/>
            <a:cxnLst>
              <a:cxn ang="0">
                <a:pos x="432" y="384"/>
              </a:cxn>
              <a:cxn ang="0">
                <a:pos x="288" y="48"/>
              </a:cxn>
              <a:cxn ang="0">
                <a:pos x="0" y="96"/>
              </a:cxn>
            </a:cxnLst>
            <a:rect l="0" t="0" r="r" b="b"/>
            <a:pathLst>
              <a:path w="432" h="384">
                <a:moveTo>
                  <a:pt x="432" y="384"/>
                </a:moveTo>
                <a:cubicBezTo>
                  <a:pt x="396" y="240"/>
                  <a:pt x="360" y="96"/>
                  <a:pt x="288" y="48"/>
                </a:cubicBezTo>
                <a:cubicBezTo>
                  <a:pt x="216" y="0"/>
                  <a:pt x="108" y="48"/>
                  <a:pt x="0" y="96"/>
                </a:cubicBezTo>
              </a:path>
            </a:pathLst>
          </a:custGeom>
          <a:noFill/>
          <a:ln w="25400">
            <a:solidFill>
              <a:srgbClr val="0066FF"/>
            </a:solidFill>
            <a:round/>
            <a:headEnd/>
            <a:tailEnd type="triangle" w="med" len="med"/>
          </a:ln>
          <a:effectLst/>
        </p:spPr>
        <p:txBody>
          <a:bodyPr wrap="none" anchor="ctr"/>
          <a:lstStyle/>
          <a:p>
            <a:endParaRPr lang="en-US"/>
          </a:p>
        </p:txBody>
      </p:sp>
      <p:sp>
        <p:nvSpPr>
          <p:cNvPr id="176160" name="Text Box 32"/>
          <p:cNvSpPr txBox="1">
            <a:spLocks noChangeArrowheads="1"/>
          </p:cNvSpPr>
          <p:nvPr/>
        </p:nvSpPr>
        <p:spPr bwMode="auto">
          <a:xfrm>
            <a:off x="5486400" y="5257800"/>
            <a:ext cx="931863" cy="730250"/>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Reduced</a:t>
            </a:r>
          </a:p>
          <a:p>
            <a:pPr algn="ctr" eaLnBrk="0" hangingPunct="0"/>
            <a:r>
              <a:rPr lang="en-US" sz="1400" b="1">
                <a:solidFill>
                  <a:schemeClr val="bg1"/>
                </a:solidFill>
                <a:latin typeface="Arial" charset="0"/>
              </a:rPr>
              <a:t>mental</a:t>
            </a:r>
          </a:p>
          <a:p>
            <a:pPr algn="ctr" eaLnBrk="0" hangingPunct="0"/>
            <a:r>
              <a:rPr lang="en-US" sz="1400" b="1">
                <a:solidFill>
                  <a:schemeClr val="bg1"/>
                </a:solidFill>
                <a:latin typeface="Arial" charset="0"/>
              </a:rPr>
              <a:t>capacity</a:t>
            </a:r>
            <a:endParaRPr lang="en-US" sz="1400">
              <a:solidFill>
                <a:schemeClr val="bg1"/>
              </a:solidFill>
              <a:latin typeface="Arial" charset="0"/>
            </a:endParaRPr>
          </a:p>
        </p:txBody>
      </p:sp>
      <p:sp>
        <p:nvSpPr>
          <p:cNvPr id="176161" name="Freeform 33"/>
          <p:cNvSpPr>
            <a:spLocks/>
          </p:cNvSpPr>
          <p:nvPr/>
        </p:nvSpPr>
        <p:spPr bwMode="auto">
          <a:xfrm>
            <a:off x="5943600" y="4876800"/>
            <a:ext cx="152400" cy="457200"/>
          </a:xfrm>
          <a:custGeom>
            <a:avLst/>
            <a:gdLst/>
            <a:ahLst/>
            <a:cxnLst>
              <a:cxn ang="0">
                <a:pos x="0" y="0"/>
              </a:cxn>
              <a:cxn ang="0">
                <a:pos x="96" y="144"/>
              </a:cxn>
              <a:cxn ang="0">
                <a:pos x="0" y="288"/>
              </a:cxn>
            </a:cxnLst>
            <a:rect l="0" t="0" r="r" b="b"/>
            <a:pathLst>
              <a:path w="96" h="288">
                <a:moveTo>
                  <a:pt x="0" y="0"/>
                </a:moveTo>
                <a:cubicBezTo>
                  <a:pt x="48" y="48"/>
                  <a:pt x="96" y="96"/>
                  <a:pt x="96" y="144"/>
                </a:cubicBezTo>
                <a:cubicBezTo>
                  <a:pt x="96" y="192"/>
                  <a:pt x="48" y="240"/>
                  <a:pt x="0" y="288"/>
                </a:cubicBezTo>
              </a:path>
            </a:pathLst>
          </a:custGeom>
          <a:noFill/>
          <a:ln w="25400">
            <a:solidFill>
              <a:srgbClr val="0066FF"/>
            </a:solidFill>
            <a:round/>
            <a:headEnd/>
            <a:tailEnd type="triangle" w="med" len="med"/>
          </a:ln>
          <a:effectLst/>
        </p:spPr>
        <p:txBody>
          <a:bodyPr wrap="none" anchor="ctr"/>
          <a:lstStyle/>
          <a:p>
            <a:endParaRPr lang="en-US"/>
          </a:p>
        </p:txBody>
      </p:sp>
      <p:sp>
        <p:nvSpPr>
          <p:cNvPr id="176162" name="Freeform 34"/>
          <p:cNvSpPr>
            <a:spLocks/>
          </p:cNvSpPr>
          <p:nvPr/>
        </p:nvSpPr>
        <p:spPr bwMode="auto">
          <a:xfrm>
            <a:off x="3962400" y="4876800"/>
            <a:ext cx="1066800" cy="228600"/>
          </a:xfrm>
          <a:custGeom>
            <a:avLst/>
            <a:gdLst/>
            <a:ahLst/>
            <a:cxnLst>
              <a:cxn ang="0">
                <a:pos x="672" y="0"/>
              </a:cxn>
              <a:cxn ang="0">
                <a:pos x="336" y="144"/>
              </a:cxn>
              <a:cxn ang="0">
                <a:pos x="0" y="0"/>
              </a:cxn>
            </a:cxnLst>
            <a:rect l="0" t="0" r="r" b="b"/>
            <a:pathLst>
              <a:path w="672" h="144">
                <a:moveTo>
                  <a:pt x="672" y="0"/>
                </a:moveTo>
                <a:cubicBezTo>
                  <a:pt x="560" y="72"/>
                  <a:pt x="448" y="144"/>
                  <a:pt x="336" y="144"/>
                </a:cubicBezTo>
                <a:cubicBezTo>
                  <a:pt x="224" y="144"/>
                  <a:pt x="112" y="72"/>
                  <a:pt x="0" y="0"/>
                </a:cubicBezTo>
              </a:path>
            </a:pathLst>
          </a:custGeom>
          <a:noFill/>
          <a:ln w="63500">
            <a:solidFill>
              <a:srgbClr val="FF0000"/>
            </a:solidFill>
            <a:round/>
            <a:headEnd/>
            <a:tailEnd type="triangle" w="med" len="med"/>
          </a:ln>
          <a:effectLst/>
        </p:spPr>
        <p:txBody>
          <a:bodyPr wrap="none" anchor="ctr"/>
          <a:lstStyle/>
          <a:p>
            <a:endParaRPr lang="en-US"/>
          </a:p>
        </p:txBody>
      </p:sp>
      <p:sp>
        <p:nvSpPr>
          <p:cNvPr id="176163" name="Freeform 35"/>
          <p:cNvSpPr>
            <a:spLocks/>
          </p:cNvSpPr>
          <p:nvPr/>
        </p:nvSpPr>
        <p:spPr bwMode="auto">
          <a:xfrm>
            <a:off x="3606800" y="1981200"/>
            <a:ext cx="660400" cy="2057400"/>
          </a:xfrm>
          <a:custGeom>
            <a:avLst/>
            <a:gdLst/>
            <a:ahLst/>
            <a:cxnLst>
              <a:cxn ang="0">
                <a:pos x="224" y="1296"/>
              </a:cxn>
              <a:cxn ang="0">
                <a:pos x="32" y="432"/>
              </a:cxn>
              <a:cxn ang="0">
                <a:pos x="416" y="0"/>
              </a:cxn>
            </a:cxnLst>
            <a:rect l="0" t="0" r="r" b="b"/>
            <a:pathLst>
              <a:path w="416" h="1296">
                <a:moveTo>
                  <a:pt x="224" y="1296"/>
                </a:moveTo>
                <a:cubicBezTo>
                  <a:pt x="112" y="972"/>
                  <a:pt x="0" y="648"/>
                  <a:pt x="32" y="432"/>
                </a:cubicBezTo>
                <a:cubicBezTo>
                  <a:pt x="64" y="216"/>
                  <a:pt x="352" y="72"/>
                  <a:pt x="416" y="0"/>
                </a:cubicBezTo>
              </a:path>
            </a:pathLst>
          </a:custGeom>
          <a:noFill/>
          <a:ln w="63500">
            <a:solidFill>
              <a:srgbClr val="FF0000"/>
            </a:solidFill>
            <a:round/>
            <a:headEnd/>
            <a:tailEnd type="triangle" w="med" len="med"/>
          </a:ln>
          <a:effectLst/>
        </p:spPr>
        <p:txBody>
          <a:bodyPr wrap="none" anchor="ctr"/>
          <a:lstStyle/>
          <a:p>
            <a:endParaRPr lang="en-US"/>
          </a:p>
        </p:txBody>
      </p:sp>
      <p:sp>
        <p:nvSpPr>
          <p:cNvPr id="176164" name="Freeform 36"/>
          <p:cNvSpPr>
            <a:spLocks/>
          </p:cNvSpPr>
          <p:nvPr/>
        </p:nvSpPr>
        <p:spPr bwMode="auto">
          <a:xfrm>
            <a:off x="2209800" y="1752600"/>
            <a:ext cx="1752600" cy="1905000"/>
          </a:xfrm>
          <a:custGeom>
            <a:avLst/>
            <a:gdLst/>
            <a:ahLst/>
            <a:cxnLst>
              <a:cxn ang="0">
                <a:pos x="0" y="1200"/>
              </a:cxn>
              <a:cxn ang="0">
                <a:pos x="288" y="528"/>
              </a:cxn>
              <a:cxn ang="0">
                <a:pos x="1104" y="0"/>
              </a:cxn>
            </a:cxnLst>
            <a:rect l="0" t="0" r="r" b="b"/>
            <a:pathLst>
              <a:path w="1104" h="1200">
                <a:moveTo>
                  <a:pt x="0" y="1200"/>
                </a:moveTo>
                <a:cubicBezTo>
                  <a:pt x="52" y="964"/>
                  <a:pt x="104" y="728"/>
                  <a:pt x="288" y="528"/>
                </a:cubicBezTo>
                <a:cubicBezTo>
                  <a:pt x="472" y="328"/>
                  <a:pt x="788" y="164"/>
                  <a:pt x="1104" y="0"/>
                </a:cubicBezTo>
              </a:path>
            </a:pathLst>
          </a:custGeom>
          <a:noFill/>
          <a:ln w="38100" cap="flat">
            <a:solidFill>
              <a:srgbClr val="0066FF"/>
            </a:solidFill>
            <a:prstDash val="dash"/>
            <a:round/>
            <a:headEnd/>
            <a:tailEnd type="triangle" w="med" len="med"/>
          </a:ln>
          <a:effectLst/>
        </p:spPr>
        <p:txBody>
          <a:bodyPr wrap="none" anchor="ctr"/>
          <a:lstStyle/>
          <a:p>
            <a:endParaRPr lang="en-US"/>
          </a:p>
        </p:txBody>
      </p:sp>
      <p:sp>
        <p:nvSpPr>
          <p:cNvPr id="176165" name="Text Box 37"/>
          <p:cNvSpPr txBox="1">
            <a:spLocks noChangeArrowheads="1"/>
          </p:cNvSpPr>
          <p:nvPr/>
        </p:nvSpPr>
        <p:spPr bwMode="auto">
          <a:xfrm>
            <a:off x="2547938" y="2590800"/>
            <a:ext cx="1117600" cy="730250"/>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Inadequate</a:t>
            </a:r>
          </a:p>
          <a:p>
            <a:pPr algn="ctr" eaLnBrk="0" hangingPunct="0"/>
            <a:r>
              <a:rPr lang="en-US" sz="1400" b="1">
                <a:solidFill>
                  <a:schemeClr val="bg1"/>
                </a:solidFill>
                <a:latin typeface="Arial" charset="0"/>
              </a:rPr>
              <a:t>fetal</a:t>
            </a:r>
          </a:p>
          <a:p>
            <a:pPr algn="ctr" eaLnBrk="0" hangingPunct="0"/>
            <a:r>
              <a:rPr lang="en-US" sz="1400">
                <a:solidFill>
                  <a:schemeClr val="bg1"/>
                </a:solidFill>
                <a:latin typeface="Arial" charset="0"/>
              </a:rPr>
              <a:t>nutrition</a:t>
            </a:r>
          </a:p>
        </p:txBody>
      </p:sp>
      <p:sp>
        <p:nvSpPr>
          <p:cNvPr id="176166" name="Freeform 38"/>
          <p:cNvSpPr>
            <a:spLocks/>
          </p:cNvSpPr>
          <p:nvPr/>
        </p:nvSpPr>
        <p:spPr bwMode="auto">
          <a:xfrm>
            <a:off x="1041400" y="2133600"/>
            <a:ext cx="558800" cy="1676400"/>
          </a:xfrm>
          <a:custGeom>
            <a:avLst/>
            <a:gdLst/>
            <a:ahLst/>
            <a:cxnLst>
              <a:cxn ang="0">
                <a:pos x="256" y="1056"/>
              </a:cxn>
              <a:cxn ang="0">
                <a:pos x="16" y="432"/>
              </a:cxn>
              <a:cxn ang="0">
                <a:pos x="352" y="0"/>
              </a:cxn>
            </a:cxnLst>
            <a:rect l="0" t="0" r="r" b="b"/>
            <a:pathLst>
              <a:path w="352" h="1056">
                <a:moveTo>
                  <a:pt x="256" y="1056"/>
                </a:moveTo>
                <a:cubicBezTo>
                  <a:pt x="128" y="832"/>
                  <a:pt x="0" y="608"/>
                  <a:pt x="16" y="432"/>
                </a:cubicBezTo>
                <a:cubicBezTo>
                  <a:pt x="32" y="256"/>
                  <a:pt x="192" y="128"/>
                  <a:pt x="352" y="0"/>
                </a:cubicBezTo>
              </a:path>
            </a:pathLst>
          </a:custGeom>
          <a:noFill/>
          <a:ln w="38100">
            <a:solidFill>
              <a:srgbClr val="0066FF"/>
            </a:solidFill>
            <a:round/>
            <a:headEnd/>
            <a:tailEnd type="triangle" w="med" len="med"/>
          </a:ln>
          <a:effectLst/>
        </p:spPr>
        <p:txBody>
          <a:bodyPr wrap="none" anchor="ctr"/>
          <a:lstStyle/>
          <a:p>
            <a:endParaRPr lang="en-US"/>
          </a:p>
        </p:txBody>
      </p:sp>
      <p:sp>
        <p:nvSpPr>
          <p:cNvPr id="176167" name="Text Box 39"/>
          <p:cNvSpPr txBox="1">
            <a:spLocks noChangeArrowheads="1"/>
          </p:cNvSpPr>
          <p:nvPr/>
        </p:nvSpPr>
        <p:spPr bwMode="auto">
          <a:xfrm>
            <a:off x="0" y="2743200"/>
            <a:ext cx="1117600" cy="942975"/>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Inadequate</a:t>
            </a:r>
          </a:p>
          <a:p>
            <a:pPr algn="ctr" eaLnBrk="0" hangingPunct="0"/>
            <a:r>
              <a:rPr lang="en-US" sz="1400" b="1">
                <a:solidFill>
                  <a:schemeClr val="bg1"/>
                </a:solidFill>
                <a:latin typeface="Arial" charset="0"/>
              </a:rPr>
              <a:t>food, </a:t>
            </a:r>
          </a:p>
          <a:p>
            <a:pPr algn="ctr" eaLnBrk="0" hangingPunct="0"/>
            <a:r>
              <a:rPr lang="en-US" sz="1400" b="1">
                <a:solidFill>
                  <a:schemeClr val="bg1"/>
                </a:solidFill>
                <a:latin typeface="Arial" charset="0"/>
              </a:rPr>
              <a:t>health</a:t>
            </a:r>
          </a:p>
          <a:p>
            <a:pPr algn="ctr" eaLnBrk="0" hangingPunct="0"/>
            <a:r>
              <a:rPr lang="en-US" sz="1400" b="1">
                <a:solidFill>
                  <a:schemeClr val="bg1"/>
                </a:solidFill>
                <a:latin typeface="Arial" charset="0"/>
              </a:rPr>
              <a:t>&amp; care</a:t>
            </a:r>
            <a:endParaRPr lang="en-US" sz="1400">
              <a:solidFill>
                <a:schemeClr val="bg1"/>
              </a:solidFill>
              <a:latin typeface="Arial" charset="0"/>
            </a:endParaRPr>
          </a:p>
        </p:txBody>
      </p:sp>
      <p:sp>
        <p:nvSpPr>
          <p:cNvPr id="176168" name="Text Box 40"/>
          <p:cNvSpPr txBox="1">
            <a:spLocks noChangeArrowheads="1"/>
          </p:cNvSpPr>
          <p:nvPr/>
        </p:nvSpPr>
        <p:spPr bwMode="auto">
          <a:xfrm>
            <a:off x="4038600" y="5486400"/>
            <a:ext cx="1185863" cy="730250"/>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Inadequate</a:t>
            </a:r>
          </a:p>
          <a:p>
            <a:pPr algn="ctr" eaLnBrk="0" hangingPunct="0"/>
            <a:r>
              <a:rPr lang="en-US" sz="1400" b="1">
                <a:solidFill>
                  <a:schemeClr val="bg1"/>
                </a:solidFill>
                <a:latin typeface="Arial" charset="0"/>
              </a:rPr>
              <a:t>food, health</a:t>
            </a:r>
          </a:p>
          <a:p>
            <a:pPr algn="ctr" eaLnBrk="0" hangingPunct="0"/>
            <a:r>
              <a:rPr lang="en-US" sz="1400" b="1">
                <a:solidFill>
                  <a:schemeClr val="bg1"/>
                </a:solidFill>
                <a:latin typeface="Arial" charset="0"/>
              </a:rPr>
              <a:t>&amp; care</a:t>
            </a:r>
            <a:endParaRPr lang="en-US" sz="1400">
              <a:solidFill>
                <a:schemeClr val="bg1"/>
              </a:solidFill>
              <a:latin typeface="Arial" charset="0"/>
            </a:endParaRPr>
          </a:p>
        </p:txBody>
      </p:sp>
      <p:sp>
        <p:nvSpPr>
          <p:cNvPr id="176169" name="Freeform 41"/>
          <p:cNvSpPr>
            <a:spLocks/>
          </p:cNvSpPr>
          <p:nvPr/>
        </p:nvSpPr>
        <p:spPr bwMode="auto">
          <a:xfrm>
            <a:off x="4191000" y="5105400"/>
            <a:ext cx="381000" cy="457200"/>
          </a:xfrm>
          <a:custGeom>
            <a:avLst/>
            <a:gdLst/>
            <a:ahLst/>
            <a:cxnLst>
              <a:cxn ang="0">
                <a:pos x="192" y="336"/>
              </a:cxn>
              <a:cxn ang="0">
                <a:pos x="144" y="144"/>
              </a:cxn>
              <a:cxn ang="0">
                <a:pos x="0" y="0"/>
              </a:cxn>
            </a:cxnLst>
            <a:rect l="0" t="0" r="r" b="b"/>
            <a:pathLst>
              <a:path w="192" h="336">
                <a:moveTo>
                  <a:pt x="192" y="336"/>
                </a:moveTo>
                <a:cubicBezTo>
                  <a:pt x="184" y="268"/>
                  <a:pt x="176" y="200"/>
                  <a:pt x="144" y="144"/>
                </a:cubicBezTo>
                <a:cubicBezTo>
                  <a:pt x="112" y="88"/>
                  <a:pt x="56" y="44"/>
                  <a:pt x="0" y="0"/>
                </a:cubicBezTo>
              </a:path>
            </a:pathLst>
          </a:custGeom>
          <a:noFill/>
          <a:ln w="25400">
            <a:solidFill>
              <a:srgbClr val="0066FF"/>
            </a:solidFill>
            <a:round/>
            <a:headEnd/>
            <a:tailEnd type="triangle" w="med" len="med"/>
          </a:ln>
          <a:effectLst/>
        </p:spPr>
        <p:txBody>
          <a:bodyPr wrap="none" anchor="ctr"/>
          <a:lstStyle/>
          <a:p>
            <a:endParaRPr lang="en-US"/>
          </a:p>
        </p:txBody>
      </p:sp>
      <p:sp>
        <p:nvSpPr>
          <p:cNvPr id="176170" name="Text Box 42"/>
          <p:cNvSpPr txBox="1">
            <a:spLocks noChangeArrowheads="1"/>
          </p:cNvSpPr>
          <p:nvPr/>
        </p:nvSpPr>
        <p:spPr bwMode="auto">
          <a:xfrm>
            <a:off x="2438400" y="5594350"/>
            <a:ext cx="933450" cy="730250"/>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Higher</a:t>
            </a:r>
          </a:p>
          <a:p>
            <a:pPr algn="ctr" eaLnBrk="0" hangingPunct="0"/>
            <a:r>
              <a:rPr lang="en-US" sz="1400" b="1">
                <a:solidFill>
                  <a:schemeClr val="bg1"/>
                </a:solidFill>
                <a:latin typeface="Arial" charset="0"/>
              </a:rPr>
              <a:t>maternal</a:t>
            </a:r>
          </a:p>
          <a:p>
            <a:pPr algn="ctr" eaLnBrk="0" hangingPunct="0"/>
            <a:r>
              <a:rPr lang="en-US" sz="1400" b="1">
                <a:solidFill>
                  <a:schemeClr val="bg1"/>
                </a:solidFill>
                <a:latin typeface="Arial" charset="0"/>
              </a:rPr>
              <a:t>mortality</a:t>
            </a:r>
            <a:endParaRPr lang="en-US" sz="1400">
              <a:solidFill>
                <a:schemeClr val="bg1"/>
              </a:solidFill>
              <a:latin typeface="Arial" charset="0"/>
            </a:endParaRPr>
          </a:p>
        </p:txBody>
      </p:sp>
      <p:sp>
        <p:nvSpPr>
          <p:cNvPr id="176171" name="Freeform 43"/>
          <p:cNvSpPr>
            <a:spLocks/>
          </p:cNvSpPr>
          <p:nvPr/>
        </p:nvSpPr>
        <p:spPr bwMode="auto">
          <a:xfrm>
            <a:off x="2133600" y="5029200"/>
            <a:ext cx="609600" cy="685800"/>
          </a:xfrm>
          <a:custGeom>
            <a:avLst/>
            <a:gdLst/>
            <a:ahLst/>
            <a:cxnLst>
              <a:cxn ang="0">
                <a:pos x="208" y="0"/>
              </a:cxn>
              <a:cxn ang="0">
                <a:pos x="16" y="96"/>
              </a:cxn>
              <a:cxn ang="0">
                <a:pos x="112" y="240"/>
              </a:cxn>
            </a:cxnLst>
            <a:rect l="0" t="0" r="r" b="b"/>
            <a:pathLst>
              <a:path w="208" h="240">
                <a:moveTo>
                  <a:pt x="208" y="0"/>
                </a:moveTo>
                <a:cubicBezTo>
                  <a:pt x="120" y="28"/>
                  <a:pt x="32" y="56"/>
                  <a:pt x="16" y="96"/>
                </a:cubicBezTo>
                <a:cubicBezTo>
                  <a:pt x="0" y="136"/>
                  <a:pt x="56" y="188"/>
                  <a:pt x="112" y="240"/>
                </a:cubicBezTo>
              </a:path>
            </a:pathLst>
          </a:custGeom>
          <a:noFill/>
          <a:ln w="25400">
            <a:solidFill>
              <a:srgbClr val="0066FF"/>
            </a:solidFill>
            <a:round/>
            <a:headEnd/>
            <a:tailEnd type="triangle" w="med" len="med"/>
          </a:ln>
          <a:effectLst/>
        </p:spPr>
        <p:txBody>
          <a:bodyPr wrap="none" anchor="ctr"/>
          <a:lstStyle/>
          <a:p>
            <a:endParaRPr lang="en-US"/>
          </a:p>
        </p:txBody>
      </p:sp>
      <p:sp>
        <p:nvSpPr>
          <p:cNvPr id="176172" name="Text Box 44"/>
          <p:cNvSpPr txBox="1">
            <a:spLocks noChangeArrowheads="1"/>
          </p:cNvSpPr>
          <p:nvPr/>
        </p:nvSpPr>
        <p:spPr bwMode="auto">
          <a:xfrm>
            <a:off x="2667000" y="838200"/>
            <a:ext cx="931863" cy="942975"/>
          </a:xfrm>
          <a:prstGeom prst="rect">
            <a:avLst/>
          </a:prstGeom>
          <a:noFill/>
          <a:ln w="9525">
            <a:noFill/>
            <a:miter lim="800000"/>
            <a:headEnd/>
            <a:tailEnd/>
          </a:ln>
          <a:effectLst/>
        </p:spPr>
        <p:txBody>
          <a:bodyPr wrap="none">
            <a:spAutoFit/>
          </a:bodyPr>
          <a:lstStyle/>
          <a:p>
            <a:pPr algn="ctr" eaLnBrk="0" hangingPunct="0"/>
            <a:r>
              <a:rPr lang="en-US" sz="1400" b="1">
                <a:solidFill>
                  <a:schemeClr val="bg1"/>
                </a:solidFill>
                <a:latin typeface="Arial" charset="0"/>
              </a:rPr>
              <a:t>Reduced</a:t>
            </a:r>
          </a:p>
          <a:p>
            <a:pPr algn="ctr" eaLnBrk="0" hangingPunct="0"/>
            <a:r>
              <a:rPr lang="en-US" sz="1400" b="1">
                <a:solidFill>
                  <a:schemeClr val="bg1"/>
                </a:solidFill>
                <a:latin typeface="Arial" charset="0"/>
              </a:rPr>
              <a:t>capacity</a:t>
            </a:r>
          </a:p>
          <a:p>
            <a:pPr algn="ctr" eaLnBrk="0" hangingPunct="0"/>
            <a:r>
              <a:rPr lang="en-US" sz="1400" b="1">
                <a:solidFill>
                  <a:schemeClr val="bg1"/>
                </a:solidFill>
                <a:latin typeface="Arial" charset="0"/>
              </a:rPr>
              <a:t>to care</a:t>
            </a:r>
          </a:p>
          <a:p>
            <a:pPr algn="ctr" eaLnBrk="0" hangingPunct="0"/>
            <a:r>
              <a:rPr lang="en-US" sz="1400" b="1">
                <a:solidFill>
                  <a:schemeClr val="bg1"/>
                </a:solidFill>
                <a:latin typeface="Arial" charset="0"/>
              </a:rPr>
              <a:t>for baby</a:t>
            </a:r>
            <a:endParaRPr lang="en-US" sz="1400">
              <a:solidFill>
                <a:schemeClr val="bg1"/>
              </a:solidFill>
              <a:latin typeface="Arial" charset="0"/>
            </a:endParaRPr>
          </a:p>
        </p:txBody>
      </p:sp>
      <p:sp>
        <p:nvSpPr>
          <p:cNvPr id="176173" name="Freeform 45"/>
          <p:cNvSpPr>
            <a:spLocks/>
          </p:cNvSpPr>
          <p:nvPr/>
        </p:nvSpPr>
        <p:spPr bwMode="auto">
          <a:xfrm>
            <a:off x="1905000" y="673100"/>
            <a:ext cx="1981200" cy="698500"/>
          </a:xfrm>
          <a:custGeom>
            <a:avLst/>
            <a:gdLst/>
            <a:ahLst/>
            <a:cxnLst>
              <a:cxn ang="0">
                <a:pos x="0" y="440"/>
              </a:cxn>
              <a:cxn ang="0">
                <a:pos x="480" y="56"/>
              </a:cxn>
              <a:cxn ang="0">
                <a:pos x="1008" y="104"/>
              </a:cxn>
              <a:cxn ang="0">
                <a:pos x="1248" y="440"/>
              </a:cxn>
            </a:cxnLst>
            <a:rect l="0" t="0" r="r" b="b"/>
            <a:pathLst>
              <a:path w="1248" h="440">
                <a:moveTo>
                  <a:pt x="0" y="440"/>
                </a:moveTo>
                <a:cubicBezTo>
                  <a:pt x="156" y="276"/>
                  <a:pt x="312" y="112"/>
                  <a:pt x="480" y="56"/>
                </a:cubicBezTo>
                <a:cubicBezTo>
                  <a:pt x="648" y="0"/>
                  <a:pt x="880" y="40"/>
                  <a:pt x="1008" y="104"/>
                </a:cubicBezTo>
                <a:cubicBezTo>
                  <a:pt x="1136" y="168"/>
                  <a:pt x="1192" y="304"/>
                  <a:pt x="1248" y="440"/>
                </a:cubicBezTo>
              </a:path>
            </a:pathLst>
          </a:custGeom>
          <a:noFill/>
          <a:ln w="38100" cap="flat">
            <a:solidFill>
              <a:srgbClr val="0066FF"/>
            </a:solidFill>
            <a:prstDash val="dash"/>
            <a:round/>
            <a:headEnd/>
            <a:tailEnd type="triangle" w="med" len="med"/>
          </a:ln>
          <a:effectLst/>
        </p:spPr>
        <p:txBody>
          <a:bodyPr wrap="none" anchor="ctr"/>
          <a:lstStyle/>
          <a:p>
            <a:endParaRPr lang="en-US"/>
          </a:p>
        </p:txBody>
      </p:sp>
      <p:sp>
        <p:nvSpPr>
          <p:cNvPr id="176174" name="Freeform 46"/>
          <p:cNvSpPr>
            <a:spLocks/>
          </p:cNvSpPr>
          <p:nvPr/>
        </p:nvSpPr>
        <p:spPr bwMode="auto">
          <a:xfrm>
            <a:off x="533400" y="2438400"/>
            <a:ext cx="685800" cy="381000"/>
          </a:xfrm>
          <a:custGeom>
            <a:avLst/>
            <a:gdLst/>
            <a:ahLst/>
            <a:cxnLst>
              <a:cxn ang="0">
                <a:pos x="0" y="240"/>
              </a:cxn>
              <a:cxn ang="0">
                <a:pos x="192" y="48"/>
              </a:cxn>
              <a:cxn ang="0">
                <a:pos x="432" y="0"/>
              </a:cxn>
            </a:cxnLst>
            <a:rect l="0" t="0" r="r" b="b"/>
            <a:pathLst>
              <a:path w="432" h="240">
                <a:moveTo>
                  <a:pt x="0" y="240"/>
                </a:moveTo>
                <a:cubicBezTo>
                  <a:pt x="60" y="164"/>
                  <a:pt x="120" y="88"/>
                  <a:pt x="192" y="48"/>
                </a:cubicBezTo>
                <a:cubicBezTo>
                  <a:pt x="264" y="8"/>
                  <a:pt x="348" y="4"/>
                  <a:pt x="432" y="0"/>
                </a:cubicBezTo>
              </a:path>
            </a:pathLst>
          </a:custGeom>
          <a:noFill/>
          <a:ln w="25400">
            <a:solidFill>
              <a:srgbClr val="0066FF"/>
            </a:solidFill>
            <a:round/>
            <a:headEnd/>
            <a:tailEnd type="triangle" w="med" len="med"/>
          </a:ln>
          <a:effectLst/>
        </p:spPr>
        <p:txBody>
          <a:bodyPr wrap="none" anchor="ctr"/>
          <a:lstStyle/>
          <a:p>
            <a:endParaRPr lang="en-US"/>
          </a:p>
        </p:txBody>
      </p:sp>
      <p:sp>
        <p:nvSpPr>
          <p:cNvPr id="176177" name="AutoShape 49"/>
          <p:cNvSpPr>
            <a:spLocks noChangeArrowheads="1"/>
          </p:cNvSpPr>
          <p:nvPr/>
        </p:nvSpPr>
        <p:spPr bwMode="auto">
          <a:xfrm>
            <a:off x="152400" y="3733800"/>
            <a:ext cx="1219200" cy="1600200"/>
          </a:xfrm>
          <a:prstGeom prst="rightArrow">
            <a:avLst>
              <a:gd name="adj1" fmla="val 50000"/>
              <a:gd name="adj2" fmla="val 25000"/>
            </a:avLst>
          </a:prstGeom>
          <a:solidFill>
            <a:srgbClr val="FF0000"/>
          </a:solidFill>
          <a:ln w="9525">
            <a:solidFill>
              <a:schemeClr val="tx1"/>
            </a:solidFill>
            <a:miter lim="800000"/>
            <a:headEnd/>
            <a:tailEnd/>
          </a:ln>
          <a:effectLst/>
        </p:spPr>
        <p:txBody>
          <a:bodyPr wrap="none" anchor="ctr"/>
          <a:lstStyle/>
          <a:p>
            <a:pPr algn="ctr"/>
            <a:r>
              <a:rPr lang="en-US" sz="1600" b="1">
                <a:latin typeface="Arial" charset="0"/>
              </a:rPr>
              <a:t>Start here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Types of malnutrition</a:t>
            </a:r>
          </a:p>
        </p:txBody>
      </p:sp>
      <p:sp>
        <p:nvSpPr>
          <p:cNvPr id="11267" name="Rectangle 3"/>
          <p:cNvSpPr>
            <a:spLocks noGrp="1" noChangeArrowheads="1"/>
          </p:cNvSpPr>
          <p:nvPr>
            <p:ph type="body" idx="1"/>
          </p:nvPr>
        </p:nvSpPr>
        <p:spPr/>
        <p:txBody>
          <a:bodyPr/>
          <a:lstStyle/>
          <a:p>
            <a:pPr>
              <a:lnSpc>
                <a:spcPct val="80000"/>
              </a:lnSpc>
            </a:pPr>
            <a:r>
              <a:rPr lang="en-US" sz="2800"/>
              <a:t>Severe Protein-Energy Malnutrition (&gt;3 S.D.)</a:t>
            </a:r>
          </a:p>
          <a:p>
            <a:pPr lvl="1">
              <a:lnSpc>
                <a:spcPct val="80000"/>
              </a:lnSpc>
            </a:pPr>
            <a:r>
              <a:rPr lang="en-US" sz="2400"/>
              <a:t>Kwashiorkor (low protein)</a:t>
            </a:r>
          </a:p>
          <a:p>
            <a:pPr lvl="1">
              <a:lnSpc>
                <a:spcPct val="80000"/>
              </a:lnSpc>
            </a:pPr>
            <a:r>
              <a:rPr lang="en-US" sz="2400"/>
              <a:t>Marasmus (low calories)</a:t>
            </a:r>
          </a:p>
          <a:p>
            <a:pPr>
              <a:lnSpc>
                <a:spcPct val="80000"/>
              </a:lnSpc>
            </a:pPr>
            <a:r>
              <a:rPr lang="en-US" sz="2800"/>
              <a:t>Mild/moderate undernutrition (&gt;2 S.D.)</a:t>
            </a:r>
          </a:p>
          <a:p>
            <a:pPr lvl="1">
              <a:lnSpc>
                <a:spcPct val="80000"/>
              </a:lnSpc>
            </a:pPr>
            <a:r>
              <a:rPr lang="en-US" sz="2400"/>
              <a:t>Stunting</a:t>
            </a:r>
          </a:p>
          <a:p>
            <a:pPr lvl="1">
              <a:lnSpc>
                <a:spcPct val="80000"/>
              </a:lnSpc>
            </a:pPr>
            <a:r>
              <a:rPr lang="en-US" sz="2400"/>
              <a:t>Underweight</a:t>
            </a:r>
          </a:p>
          <a:p>
            <a:pPr lvl="1">
              <a:lnSpc>
                <a:spcPct val="80000"/>
              </a:lnSpc>
            </a:pPr>
            <a:r>
              <a:rPr lang="en-US" sz="2400"/>
              <a:t>Wasting</a:t>
            </a:r>
          </a:p>
          <a:p>
            <a:pPr>
              <a:lnSpc>
                <a:spcPct val="80000"/>
              </a:lnSpc>
            </a:pPr>
            <a:r>
              <a:rPr lang="en-US" sz="2800"/>
              <a:t>Micro-nutrient deficiency</a:t>
            </a:r>
          </a:p>
          <a:p>
            <a:pPr lvl="1">
              <a:lnSpc>
                <a:spcPct val="80000"/>
              </a:lnSpc>
            </a:pPr>
            <a:r>
              <a:rPr lang="en-US" sz="2400"/>
              <a:t>Iodine</a:t>
            </a:r>
          </a:p>
          <a:p>
            <a:pPr lvl="1">
              <a:lnSpc>
                <a:spcPct val="80000"/>
              </a:lnSpc>
            </a:pPr>
            <a:r>
              <a:rPr lang="en-US" sz="2400"/>
              <a:t>Iron</a:t>
            </a:r>
          </a:p>
          <a:p>
            <a:pPr lvl="1">
              <a:lnSpc>
                <a:spcPct val="80000"/>
              </a:lnSpc>
            </a:pPr>
            <a:r>
              <a:rPr lang="en-US" sz="2400"/>
              <a:t>Vitamin A</a:t>
            </a:r>
          </a:p>
          <a:p>
            <a:pPr lvl="1">
              <a:lnSpc>
                <a:spcPct val="80000"/>
              </a:lnSpc>
            </a:pPr>
            <a:r>
              <a:rPr lang="en-US" sz="2400"/>
              <a:t>Vitamin 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Measurement of Malnutrition</a:t>
            </a:r>
          </a:p>
        </p:txBody>
      </p:sp>
      <p:sp>
        <p:nvSpPr>
          <p:cNvPr id="39939" name="Rectangle 3"/>
          <p:cNvSpPr>
            <a:spLocks noGrp="1" noChangeArrowheads="1"/>
          </p:cNvSpPr>
          <p:nvPr>
            <p:ph type="body" idx="1"/>
          </p:nvPr>
        </p:nvSpPr>
        <p:spPr/>
        <p:txBody>
          <a:bodyPr/>
          <a:lstStyle/>
          <a:p>
            <a:pPr>
              <a:lnSpc>
                <a:spcPct val="90000"/>
              </a:lnSpc>
            </a:pPr>
            <a:r>
              <a:rPr lang="en-US">
                <a:solidFill>
                  <a:srgbClr val="FFFF00"/>
                </a:solidFill>
              </a:rPr>
              <a:t>STUNTING</a:t>
            </a:r>
            <a:r>
              <a:rPr lang="en-US"/>
              <a:t>: Height for age – height compared to a reference population of the same age.</a:t>
            </a:r>
          </a:p>
          <a:p>
            <a:pPr lvl="1">
              <a:lnSpc>
                <a:spcPct val="90000"/>
              </a:lnSpc>
              <a:buFontTx/>
              <a:buNone/>
            </a:pPr>
            <a:r>
              <a:rPr lang="en-US"/>
              <a:t>	= </a:t>
            </a:r>
            <a:r>
              <a:rPr lang="en-US">
                <a:solidFill>
                  <a:srgbClr val="FFFF00"/>
                </a:solidFill>
              </a:rPr>
              <a:t>represents long term growth retardation</a:t>
            </a:r>
          </a:p>
          <a:p>
            <a:pPr>
              <a:lnSpc>
                <a:spcPct val="90000"/>
              </a:lnSpc>
            </a:pPr>
            <a:r>
              <a:rPr lang="en-US"/>
              <a:t>UNDERWEIGHT: Weight for age – weight compared to age in a reference population</a:t>
            </a:r>
          </a:p>
          <a:p>
            <a:pPr>
              <a:lnSpc>
                <a:spcPct val="90000"/>
              </a:lnSpc>
            </a:pPr>
            <a:endParaRPr lang="en-US"/>
          </a:p>
          <a:p>
            <a:pPr>
              <a:lnSpc>
                <a:spcPct val="90000"/>
              </a:lnSpc>
            </a:pPr>
            <a:r>
              <a:rPr lang="en-US"/>
              <a:t>WASTING: Weight for height – weight compared to a reference population of the same height.</a:t>
            </a:r>
          </a:p>
          <a:p>
            <a:pPr>
              <a:lnSpc>
                <a:spcPct val="90000"/>
              </a:lnSpc>
              <a:buFontTx/>
              <a:buNone/>
            </a:pPr>
            <a:endParaRPr lang="en-US"/>
          </a:p>
          <a:p>
            <a:pPr>
              <a:lnSpc>
                <a:spcPct val="90000"/>
              </a:lnSpc>
            </a:pP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a:t>Summary: Measurement</a:t>
            </a:r>
          </a:p>
        </p:txBody>
      </p:sp>
      <p:sp>
        <p:nvSpPr>
          <p:cNvPr id="201731" name="Rectangle 3"/>
          <p:cNvSpPr>
            <a:spLocks noGrp="1" noChangeArrowheads="1"/>
          </p:cNvSpPr>
          <p:nvPr>
            <p:ph type="body" idx="1"/>
          </p:nvPr>
        </p:nvSpPr>
        <p:spPr/>
        <p:txBody>
          <a:bodyPr/>
          <a:lstStyle/>
          <a:p>
            <a:r>
              <a:rPr lang="en-US"/>
              <a:t>There are several types of malnutrition, micro- and macro-malnutrition;</a:t>
            </a:r>
          </a:p>
          <a:p>
            <a:r>
              <a:rPr lang="en-US"/>
              <a:t>Measurement of severe malnutrition (&gt;3 S.D.) and micro-nutrient deficiency usually occurs due to presence of critical signs (to be discussed);</a:t>
            </a:r>
          </a:p>
          <a:p>
            <a:r>
              <a:rPr lang="en-US"/>
              <a:t>Measurement of mild/moderate malnutrition (&gt;2 S.D.) occurs with growth charts.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3600"/>
              <a:t>Severe malnutrition % &lt;5 y.o. </a:t>
            </a:r>
          </a:p>
        </p:txBody>
      </p:sp>
      <p:sp>
        <p:nvSpPr>
          <p:cNvPr id="36867" name="Rectangle 3"/>
          <p:cNvSpPr>
            <a:spLocks noGrp="1" noChangeArrowheads="1"/>
          </p:cNvSpPr>
          <p:nvPr>
            <p:ph type="body" sz="half" idx="1"/>
          </p:nvPr>
        </p:nvSpPr>
        <p:spPr>
          <a:xfrm>
            <a:off x="381000" y="5067300"/>
            <a:ext cx="8153400" cy="1714500"/>
          </a:xfrm>
        </p:spPr>
        <p:txBody>
          <a:bodyPr/>
          <a:lstStyle/>
          <a:p>
            <a:pPr>
              <a:buFontTx/>
              <a:buNone/>
            </a:pPr>
            <a:r>
              <a:rPr lang="en-US" sz="2800"/>
              <a:t>Developing Countries			12%</a:t>
            </a:r>
          </a:p>
          <a:p>
            <a:pPr>
              <a:buFontTx/>
              <a:buNone/>
            </a:pPr>
            <a:r>
              <a:rPr lang="en-US" sz="2800"/>
              <a:t>Least Developed Countries		13%</a:t>
            </a:r>
          </a:p>
          <a:p>
            <a:pPr>
              <a:buFontTx/>
              <a:buNone/>
            </a:pPr>
            <a:r>
              <a:rPr lang="en-US" sz="2400"/>
              <a:t>(India 21%, Bangladesh 21%, Cambodia 18%)</a:t>
            </a:r>
          </a:p>
        </p:txBody>
      </p:sp>
      <p:sp>
        <p:nvSpPr>
          <p:cNvPr id="36868" name="Text Box 4"/>
          <p:cNvSpPr txBox="1">
            <a:spLocks noChangeArrowheads="1"/>
          </p:cNvSpPr>
          <p:nvPr/>
        </p:nvSpPr>
        <p:spPr bwMode="auto">
          <a:xfrm>
            <a:off x="381000" y="6491288"/>
            <a:ext cx="6419850" cy="366712"/>
          </a:xfrm>
          <a:prstGeom prst="rect">
            <a:avLst/>
          </a:prstGeom>
          <a:noFill/>
          <a:ln w="9525">
            <a:noFill/>
            <a:miter lim="800000"/>
            <a:headEnd/>
            <a:tailEnd/>
          </a:ln>
          <a:effectLst/>
        </p:spPr>
        <p:txBody>
          <a:bodyPr wrap="none">
            <a:spAutoFit/>
          </a:bodyPr>
          <a:lstStyle/>
          <a:p>
            <a:r>
              <a:rPr lang="en-US" sz="1800">
                <a:solidFill>
                  <a:schemeClr val="bg1"/>
                </a:solidFill>
                <a:latin typeface="Arial" charset="0"/>
              </a:rPr>
              <a:t>Data for 1992-98, UNICEF State of the World’s Children 2000</a:t>
            </a:r>
          </a:p>
        </p:txBody>
      </p:sp>
      <p:graphicFrame>
        <p:nvGraphicFramePr>
          <p:cNvPr id="36870" name="Object 6"/>
          <p:cNvGraphicFramePr>
            <a:graphicFrameLocks noChangeAspect="1"/>
          </p:cNvGraphicFramePr>
          <p:nvPr>
            <p:ph sz="half" idx="2"/>
          </p:nvPr>
        </p:nvGraphicFramePr>
        <p:xfrm>
          <a:off x="688975" y="990600"/>
          <a:ext cx="7954963" cy="4038600"/>
        </p:xfrm>
        <a:graphic>
          <a:graphicData uri="http://schemas.openxmlformats.org/presentationml/2006/ole">
            <p:oleObj spid="_x0000_s36870" name="Chart" r:id="rId4" imgW="11706149" imgH="5943600" progId="MSGraph.Chart.8">
              <p:embed followColorScheme="full"/>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Kwashiorkor</a:t>
            </a:r>
          </a:p>
        </p:txBody>
      </p:sp>
      <p:pic>
        <p:nvPicPr>
          <p:cNvPr id="5129" name="Picture 9" descr="pem01"/>
          <p:cNvPicPr>
            <a:picLocks noChangeAspect="1" noChangeArrowheads="1"/>
          </p:cNvPicPr>
          <p:nvPr/>
        </p:nvPicPr>
        <p:blipFill>
          <a:blip r:embed="rId3"/>
          <a:srcRect/>
          <a:stretch>
            <a:fillRect/>
          </a:stretch>
        </p:blipFill>
        <p:spPr bwMode="auto">
          <a:xfrm>
            <a:off x="4648200" y="1600200"/>
            <a:ext cx="3168650" cy="4648200"/>
          </a:xfrm>
          <a:prstGeom prst="rect">
            <a:avLst/>
          </a:prstGeom>
          <a:noFill/>
        </p:spPr>
      </p:pic>
      <p:sp>
        <p:nvSpPr>
          <p:cNvPr id="5133" name="Text Box 13"/>
          <p:cNvSpPr txBox="1">
            <a:spLocks noChangeArrowheads="1"/>
          </p:cNvSpPr>
          <p:nvPr/>
        </p:nvSpPr>
        <p:spPr bwMode="auto">
          <a:xfrm>
            <a:off x="4602163" y="2835275"/>
            <a:ext cx="1417637" cy="822325"/>
          </a:xfrm>
          <a:prstGeom prst="rect">
            <a:avLst/>
          </a:prstGeom>
          <a:noFill/>
          <a:ln w="9525">
            <a:noFill/>
            <a:miter lim="800000"/>
            <a:headEnd/>
            <a:tailEnd/>
          </a:ln>
          <a:effectLst/>
        </p:spPr>
        <p:txBody>
          <a:bodyPr wrap="none">
            <a:spAutoFit/>
          </a:bodyPr>
          <a:lstStyle/>
          <a:p>
            <a:pPr algn="ctr"/>
            <a:r>
              <a:rPr lang="en-US" b="1">
                <a:latin typeface="Arial" charset="0"/>
              </a:rPr>
              <a:t>Swollen </a:t>
            </a:r>
          </a:p>
          <a:p>
            <a:pPr algn="ctr"/>
            <a:r>
              <a:rPr lang="en-US" b="1">
                <a:latin typeface="Arial" charset="0"/>
              </a:rPr>
              <a:t>belly</a:t>
            </a:r>
          </a:p>
        </p:txBody>
      </p:sp>
      <p:sp>
        <p:nvSpPr>
          <p:cNvPr id="5134" name="Text Box 14"/>
          <p:cNvSpPr txBox="1">
            <a:spLocks noChangeArrowheads="1"/>
          </p:cNvSpPr>
          <p:nvPr/>
        </p:nvSpPr>
        <p:spPr bwMode="auto">
          <a:xfrm>
            <a:off x="4572000" y="5257800"/>
            <a:ext cx="1370013" cy="457200"/>
          </a:xfrm>
          <a:prstGeom prst="rect">
            <a:avLst/>
          </a:prstGeom>
          <a:noFill/>
          <a:ln w="9525">
            <a:noFill/>
            <a:miter lim="800000"/>
            <a:headEnd/>
            <a:tailEnd/>
          </a:ln>
          <a:effectLst/>
        </p:spPr>
        <p:txBody>
          <a:bodyPr wrap="none">
            <a:spAutoFit/>
          </a:bodyPr>
          <a:lstStyle/>
          <a:p>
            <a:pPr algn="ctr"/>
            <a:r>
              <a:rPr lang="en-US" b="1">
                <a:latin typeface="Arial" charset="0"/>
              </a:rPr>
              <a:t>Pellagra</a:t>
            </a:r>
          </a:p>
        </p:txBody>
      </p:sp>
      <p:sp>
        <p:nvSpPr>
          <p:cNvPr id="5135" name="Text Box 15"/>
          <p:cNvSpPr txBox="1">
            <a:spLocks noChangeArrowheads="1"/>
          </p:cNvSpPr>
          <p:nvPr/>
        </p:nvSpPr>
        <p:spPr bwMode="auto">
          <a:xfrm>
            <a:off x="4519613" y="4070350"/>
            <a:ext cx="1728787" cy="1187450"/>
          </a:xfrm>
          <a:prstGeom prst="rect">
            <a:avLst/>
          </a:prstGeom>
          <a:noFill/>
          <a:ln w="9525">
            <a:noFill/>
            <a:miter lim="800000"/>
            <a:headEnd/>
            <a:tailEnd/>
          </a:ln>
          <a:effectLst/>
        </p:spPr>
        <p:txBody>
          <a:bodyPr wrap="none">
            <a:spAutoFit/>
          </a:bodyPr>
          <a:lstStyle/>
          <a:p>
            <a:pPr algn="ctr"/>
            <a:r>
              <a:rPr lang="en-US" b="1">
                <a:latin typeface="Arial" charset="0"/>
              </a:rPr>
              <a:t>Decreased</a:t>
            </a:r>
          </a:p>
          <a:p>
            <a:pPr algn="ctr"/>
            <a:r>
              <a:rPr lang="en-US" b="1">
                <a:latin typeface="Arial" charset="0"/>
              </a:rPr>
              <a:t>muscle</a:t>
            </a:r>
          </a:p>
          <a:p>
            <a:pPr algn="ctr"/>
            <a:r>
              <a:rPr lang="en-US" b="1">
                <a:latin typeface="Arial" charset="0"/>
              </a:rPr>
              <a:t>mass</a:t>
            </a:r>
          </a:p>
        </p:txBody>
      </p:sp>
      <p:sp>
        <p:nvSpPr>
          <p:cNvPr id="5136" name="Text Box 16"/>
          <p:cNvSpPr txBox="1">
            <a:spLocks noChangeArrowheads="1"/>
          </p:cNvSpPr>
          <p:nvPr/>
        </p:nvSpPr>
        <p:spPr bwMode="auto">
          <a:xfrm>
            <a:off x="6469063" y="1676400"/>
            <a:ext cx="1201737" cy="822325"/>
          </a:xfrm>
          <a:prstGeom prst="rect">
            <a:avLst/>
          </a:prstGeom>
          <a:noFill/>
          <a:ln w="9525">
            <a:noFill/>
            <a:miter lim="800000"/>
            <a:headEnd/>
            <a:tailEnd/>
          </a:ln>
          <a:effectLst/>
        </p:spPr>
        <p:txBody>
          <a:bodyPr wrap="none">
            <a:spAutoFit/>
          </a:bodyPr>
          <a:lstStyle/>
          <a:p>
            <a:pPr algn="ctr"/>
            <a:r>
              <a:rPr lang="en-US" b="1">
                <a:latin typeface="Arial" charset="0"/>
              </a:rPr>
              <a:t>Sparse</a:t>
            </a:r>
          </a:p>
          <a:p>
            <a:pPr algn="ctr"/>
            <a:r>
              <a:rPr lang="en-US" b="1">
                <a:latin typeface="Arial" charset="0"/>
              </a:rPr>
              <a:t>hair</a:t>
            </a:r>
          </a:p>
        </p:txBody>
      </p:sp>
      <p:sp>
        <p:nvSpPr>
          <p:cNvPr id="5138" name="Text Box 18"/>
          <p:cNvSpPr txBox="1">
            <a:spLocks noChangeArrowheads="1"/>
          </p:cNvSpPr>
          <p:nvPr/>
        </p:nvSpPr>
        <p:spPr bwMode="auto">
          <a:xfrm>
            <a:off x="4648200" y="1600200"/>
            <a:ext cx="1452563" cy="457200"/>
          </a:xfrm>
          <a:prstGeom prst="rect">
            <a:avLst/>
          </a:prstGeom>
          <a:noFill/>
          <a:ln w="9525">
            <a:noFill/>
            <a:miter lim="800000"/>
            <a:headEnd/>
            <a:tailEnd/>
          </a:ln>
          <a:effectLst/>
        </p:spPr>
        <p:txBody>
          <a:bodyPr wrap="none">
            <a:spAutoFit/>
          </a:bodyPr>
          <a:lstStyle/>
          <a:p>
            <a:pPr algn="ctr"/>
            <a:r>
              <a:rPr lang="en-US" b="1">
                <a:latin typeface="Arial" charset="0"/>
              </a:rPr>
              <a:t>Infection</a:t>
            </a:r>
          </a:p>
        </p:txBody>
      </p:sp>
      <p:sp>
        <p:nvSpPr>
          <p:cNvPr id="5139" name="Text Box 19"/>
          <p:cNvSpPr txBox="1">
            <a:spLocks noChangeArrowheads="1"/>
          </p:cNvSpPr>
          <p:nvPr/>
        </p:nvSpPr>
        <p:spPr bwMode="auto">
          <a:xfrm>
            <a:off x="6610350" y="5486400"/>
            <a:ext cx="1217613" cy="457200"/>
          </a:xfrm>
          <a:prstGeom prst="rect">
            <a:avLst/>
          </a:prstGeom>
          <a:noFill/>
          <a:ln w="9525">
            <a:noFill/>
            <a:miter lim="800000"/>
            <a:headEnd/>
            <a:tailEnd/>
          </a:ln>
          <a:effectLst/>
        </p:spPr>
        <p:txBody>
          <a:bodyPr wrap="none">
            <a:spAutoFit/>
          </a:bodyPr>
          <a:lstStyle/>
          <a:p>
            <a:pPr algn="ctr"/>
            <a:r>
              <a:rPr lang="en-US" b="1">
                <a:latin typeface="Arial" charset="0"/>
              </a:rPr>
              <a:t>Apathy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Kwashiorkor (low protein)</a:t>
            </a:r>
          </a:p>
        </p:txBody>
      </p:sp>
      <p:sp>
        <p:nvSpPr>
          <p:cNvPr id="2051" name="Rectangle 3"/>
          <p:cNvSpPr>
            <a:spLocks noGrp="1" noChangeArrowheads="1"/>
          </p:cNvSpPr>
          <p:nvPr>
            <p:ph type="body" idx="1"/>
          </p:nvPr>
        </p:nvSpPr>
        <p:spPr>
          <a:xfrm>
            <a:off x="381000" y="1028700"/>
            <a:ext cx="8382000" cy="5829300"/>
          </a:xfrm>
        </p:spPr>
        <p:txBody>
          <a:bodyPr/>
          <a:lstStyle/>
          <a:p>
            <a:r>
              <a:rPr lang="en-US" sz="2400" b="1">
                <a:solidFill>
                  <a:srgbClr val="FFFF00"/>
                </a:solidFill>
                <a:cs typeface="Arial" charset="0"/>
              </a:rPr>
              <a:t>Decreased muscle mass</a:t>
            </a:r>
            <a:r>
              <a:rPr lang="en-US" sz="2400">
                <a:solidFill>
                  <a:srgbClr val="FFFF00"/>
                </a:solidFill>
                <a:cs typeface="Arial" charset="0"/>
              </a:rPr>
              <a:t> </a:t>
            </a:r>
            <a:r>
              <a:rPr lang="en-US" sz="2400">
                <a:cs typeface="Arial" charset="0"/>
              </a:rPr>
              <a:t>(failure to gain weight and of linear growth) </a:t>
            </a:r>
            <a:endParaRPr lang="en-US" sz="2400">
              <a:solidFill>
                <a:srgbClr val="FFFF00"/>
              </a:solidFill>
              <a:cs typeface="Arial" charset="0"/>
            </a:endParaRPr>
          </a:p>
          <a:p>
            <a:r>
              <a:rPr lang="en-US" sz="2400" b="1">
                <a:solidFill>
                  <a:srgbClr val="FFFF00"/>
                </a:solidFill>
                <a:cs typeface="Arial" charset="0"/>
              </a:rPr>
              <a:t>Swollen belly</a:t>
            </a:r>
            <a:r>
              <a:rPr lang="en-US" sz="2400">
                <a:cs typeface="Arial" charset="0"/>
              </a:rPr>
              <a:t> (edema and lipid build-up around the liver) </a:t>
            </a:r>
          </a:p>
          <a:p>
            <a:r>
              <a:rPr lang="en-US" sz="2400" b="1">
                <a:solidFill>
                  <a:srgbClr val="FFFF00"/>
                </a:solidFill>
                <a:cs typeface="Arial" charset="0"/>
              </a:rPr>
              <a:t>Changes in skin pigment (pellagra)</a:t>
            </a:r>
            <a:r>
              <a:rPr lang="en-US" sz="2400" b="1">
                <a:cs typeface="Arial" charset="0"/>
              </a:rPr>
              <a:t>;</a:t>
            </a:r>
            <a:r>
              <a:rPr lang="en-US" sz="2400">
                <a:cs typeface="Arial" charset="0"/>
              </a:rPr>
              <a:t> may lose pigment where the skin has peeled away (desquamated) and the skin may darken where it has been irritated or traumatized </a:t>
            </a:r>
          </a:p>
          <a:p>
            <a:r>
              <a:rPr lang="en-US" sz="2400" b="1">
                <a:solidFill>
                  <a:srgbClr val="FFFF00"/>
                </a:solidFill>
                <a:cs typeface="Arial" charset="0"/>
              </a:rPr>
              <a:t>Hair lightens</a:t>
            </a:r>
            <a:r>
              <a:rPr lang="en-US" sz="2400">
                <a:cs typeface="Arial" charset="0"/>
              </a:rPr>
              <a:t> and thins, or becomes reddish and brittle. </a:t>
            </a:r>
          </a:p>
          <a:p>
            <a:r>
              <a:rPr lang="en-US" sz="2400" b="1">
                <a:solidFill>
                  <a:srgbClr val="FFFF00"/>
                </a:solidFill>
                <a:cs typeface="Arial" charset="0"/>
              </a:rPr>
              <a:t>Increased infections</a:t>
            </a:r>
            <a:r>
              <a:rPr lang="en-US" sz="2400">
                <a:cs typeface="Arial" charset="0"/>
              </a:rPr>
              <a:t> and increased severity of normally mild infection, diarrhea</a:t>
            </a:r>
          </a:p>
          <a:p>
            <a:r>
              <a:rPr lang="en-US" sz="2400" b="1">
                <a:solidFill>
                  <a:srgbClr val="FFFF00"/>
                </a:solidFill>
                <a:cs typeface="Arial" charset="0"/>
              </a:rPr>
              <a:t>Apathy</a:t>
            </a:r>
            <a:r>
              <a:rPr lang="en-US" sz="2400">
                <a:cs typeface="Arial" charset="0"/>
              </a:rPr>
              <a:t>, lethargy, irritability</a:t>
            </a:r>
          </a:p>
          <a:p>
            <a:pPr>
              <a:buFontTx/>
              <a:buNone/>
            </a:pPr>
            <a:endParaRPr lang="en-US" sz="2400">
              <a:cs typeface="Arial" charset="0"/>
              <a:sym typeface="Wingdings" pitchFamily="2" charset="2"/>
            </a:endParaRPr>
          </a:p>
          <a:p>
            <a:pPr>
              <a:buFontTx/>
              <a:buNone/>
            </a:pPr>
            <a:r>
              <a:rPr lang="en-US" sz="2400">
                <a:cs typeface="Arial" charset="0"/>
                <a:sym typeface="Wingdings" pitchFamily="2" charset="2"/>
              </a:rPr>
              <a:t> </a:t>
            </a:r>
            <a:r>
              <a:rPr lang="en-US" sz="2400" b="1">
                <a:solidFill>
                  <a:srgbClr val="FFFF00"/>
                </a:solidFill>
                <a:cs typeface="Arial" charset="0"/>
              </a:rPr>
              <a:t>Death does not occur from actual starvation but from secondary infection</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t>Kwashiorkor – mechanisms</a:t>
            </a:r>
          </a:p>
        </p:txBody>
      </p:sp>
      <p:sp>
        <p:nvSpPr>
          <p:cNvPr id="138243" name="Rectangle 3"/>
          <p:cNvSpPr>
            <a:spLocks noGrp="1" noChangeArrowheads="1"/>
          </p:cNvSpPr>
          <p:nvPr>
            <p:ph type="body" idx="1"/>
          </p:nvPr>
        </p:nvSpPr>
        <p:spPr>
          <a:xfrm>
            <a:off x="381000" y="1028700"/>
            <a:ext cx="8382000" cy="5372100"/>
          </a:xfrm>
        </p:spPr>
        <p:txBody>
          <a:bodyPr/>
          <a:lstStyle/>
          <a:p>
            <a:r>
              <a:rPr lang="en-US"/>
              <a:t>Occurs in reaction to emergency situations (famine)</a:t>
            </a:r>
          </a:p>
          <a:p>
            <a:r>
              <a:rPr lang="en-US"/>
              <a:t>Kwashiorkor more likely in areas where cassava, yam, plantain, rice and maize are staples, not wheat</a:t>
            </a:r>
          </a:p>
          <a:p>
            <a:r>
              <a:rPr lang="en-US"/>
              <a:t>Increased carbohydrate intake with decreased protein intake eventually leads to edema (water) and fatty liver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Marasmus (low calories)</a:t>
            </a:r>
          </a:p>
        </p:txBody>
      </p:sp>
      <p:pic>
        <p:nvPicPr>
          <p:cNvPr id="4100" name="Picture 4" descr="duniafaleh.jpg (20979 bytes)"/>
          <p:cNvPicPr>
            <a:picLocks noChangeAspect="1" noChangeArrowheads="1"/>
          </p:cNvPicPr>
          <p:nvPr/>
        </p:nvPicPr>
        <p:blipFill>
          <a:blip r:embed="rId2"/>
          <a:srcRect/>
          <a:stretch>
            <a:fillRect/>
          </a:stretch>
        </p:blipFill>
        <p:spPr bwMode="auto">
          <a:xfrm>
            <a:off x="914400" y="1371600"/>
            <a:ext cx="3143250" cy="4800600"/>
          </a:xfrm>
          <a:prstGeom prst="rect">
            <a:avLst/>
          </a:prstGeom>
          <a:noFill/>
        </p:spPr>
      </p:pic>
      <p:sp>
        <p:nvSpPr>
          <p:cNvPr id="4107" name="Text Box 11"/>
          <p:cNvSpPr txBox="1">
            <a:spLocks noChangeArrowheads="1"/>
          </p:cNvSpPr>
          <p:nvPr/>
        </p:nvSpPr>
        <p:spPr bwMode="auto">
          <a:xfrm>
            <a:off x="1524000" y="2819400"/>
            <a:ext cx="1895475" cy="822325"/>
          </a:xfrm>
          <a:prstGeom prst="rect">
            <a:avLst/>
          </a:prstGeom>
          <a:noFill/>
          <a:ln w="9525">
            <a:noFill/>
            <a:miter lim="800000"/>
            <a:headEnd/>
            <a:tailEnd/>
          </a:ln>
          <a:effectLst/>
        </p:spPr>
        <p:txBody>
          <a:bodyPr wrap="none">
            <a:spAutoFit/>
          </a:bodyPr>
          <a:lstStyle/>
          <a:p>
            <a:pPr algn="ctr"/>
            <a:r>
              <a:rPr lang="en-US" b="1">
                <a:latin typeface="Arial" charset="0"/>
              </a:rPr>
              <a:t>Ravenously</a:t>
            </a:r>
          </a:p>
          <a:p>
            <a:pPr algn="ctr"/>
            <a:r>
              <a:rPr lang="en-US" b="1">
                <a:latin typeface="Arial" charset="0"/>
              </a:rPr>
              <a:t>hungry</a:t>
            </a:r>
          </a:p>
        </p:txBody>
      </p:sp>
      <p:sp>
        <p:nvSpPr>
          <p:cNvPr id="4108" name="Text Box 12"/>
          <p:cNvSpPr txBox="1">
            <a:spLocks noChangeArrowheads="1"/>
          </p:cNvSpPr>
          <p:nvPr/>
        </p:nvSpPr>
        <p:spPr bwMode="auto">
          <a:xfrm>
            <a:off x="1905000" y="4191000"/>
            <a:ext cx="1182688" cy="1552575"/>
          </a:xfrm>
          <a:prstGeom prst="rect">
            <a:avLst/>
          </a:prstGeom>
          <a:noFill/>
          <a:ln w="9525">
            <a:noFill/>
            <a:miter lim="800000"/>
            <a:headEnd/>
            <a:tailEnd/>
          </a:ln>
          <a:effectLst/>
        </p:spPr>
        <p:txBody>
          <a:bodyPr wrap="none">
            <a:spAutoFit/>
          </a:bodyPr>
          <a:lstStyle/>
          <a:p>
            <a:pPr algn="ctr"/>
            <a:r>
              <a:rPr lang="en-US" b="1">
                <a:latin typeface="Arial" charset="0"/>
              </a:rPr>
              <a:t>Gross </a:t>
            </a:r>
          </a:p>
          <a:p>
            <a:pPr algn="ctr"/>
            <a:r>
              <a:rPr lang="en-US" b="1">
                <a:latin typeface="Arial" charset="0"/>
              </a:rPr>
              <a:t>weight</a:t>
            </a:r>
          </a:p>
          <a:p>
            <a:pPr algn="ctr"/>
            <a:r>
              <a:rPr lang="en-US" b="1">
                <a:latin typeface="Arial" charset="0"/>
              </a:rPr>
              <a:t>loss &amp; </a:t>
            </a:r>
          </a:p>
          <a:p>
            <a:pPr algn="ctr"/>
            <a:r>
              <a:rPr lang="en-US" b="1">
                <a:latin typeface="Arial" charset="0"/>
              </a:rPr>
              <a:t>no fat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a:t>Macro-nutrients</a:t>
            </a:r>
          </a:p>
        </p:txBody>
      </p:sp>
      <p:sp>
        <p:nvSpPr>
          <p:cNvPr id="188419" name="Rectangle 3"/>
          <p:cNvSpPr>
            <a:spLocks noGrp="1" noChangeArrowheads="1"/>
          </p:cNvSpPr>
          <p:nvPr>
            <p:ph type="body" idx="1"/>
          </p:nvPr>
        </p:nvSpPr>
        <p:spPr/>
        <p:txBody>
          <a:bodyPr/>
          <a:lstStyle/>
          <a:p>
            <a:r>
              <a:rPr lang="en-US"/>
              <a:t>Energy</a:t>
            </a:r>
          </a:p>
          <a:p>
            <a:pPr lvl="1"/>
            <a:r>
              <a:rPr lang="en-US"/>
              <a:t>Necessary for all bodily function</a:t>
            </a:r>
          </a:p>
          <a:p>
            <a:r>
              <a:rPr lang="en-US"/>
              <a:t>Protein</a:t>
            </a:r>
          </a:p>
          <a:p>
            <a:pPr lvl="1"/>
            <a:r>
              <a:rPr lang="en-US"/>
              <a:t>Necessary for structural development (muscle and bone)</a:t>
            </a:r>
          </a:p>
          <a:p>
            <a:r>
              <a:rPr lang="en-US"/>
              <a:t>Fat</a:t>
            </a:r>
          </a:p>
          <a:p>
            <a:pPr lvl="1"/>
            <a:r>
              <a:rPr lang="en-US"/>
              <a:t>Necessary for cell membrane and skin cell development</a:t>
            </a:r>
          </a:p>
          <a:p>
            <a:pPr>
              <a:buFontTx/>
              <a:buNone/>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Marasmus</a:t>
            </a:r>
          </a:p>
        </p:txBody>
      </p:sp>
      <p:sp>
        <p:nvSpPr>
          <p:cNvPr id="66563" name="Rectangle 3"/>
          <p:cNvSpPr>
            <a:spLocks noGrp="1" noChangeArrowheads="1"/>
          </p:cNvSpPr>
          <p:nvPr>
            <p:ph type="body" idx="1"/>
          </p:nvPr>
        </p:nvSpPr>
        <p:spPr/>
        <p:txBody>
          <a:bodyPr/>
          <a:lstStyle/>
          <a:p>
            <a:pPr>
              <a:lnSpc>
                <a:spcPct val="90000"/>
              </a:lnSpc>
            </a:pPr>
            <a:r>
              <a:rPr lang="en-US">
                <a:solidFill>
                  <a:srgbClr val="FFFF00"/>
                </a:solidFill>
              </a:rPr>
              <a:t>Deficit in calories</a:t>
            </a:r>
            <a:r>
              <a:rPr lang="en-US"/>
              <a:t> – “marasmus” comes from Greek origin of word “to waste”</a:t>
            </a:r>
          </a:p>
          <a:p>
            <a:pPr>
              <a:lnSpc>
                <a:spcPct val="90000"/>
              </a:lnSpc>
            </a:pPr>
            <a:r>
              <a:rPr lang="en-US"/>
              <a:t>Gross </a:t>
            </a:r>
            <a:r>
              <a:rPr lang="en-US">
                <a:solidFill>
                  <a:srgbClr val="FFFF00"/>
                </a:solidFill>
              </a:rPr>
              <a:t>weight loss</a:t>
            </a:r>
          </a:p>
          <a:p>
            <a:pPr>
              <a:lnSpc>
                <a:spcPct val="90000"/>
              </a:lnSpc>
            </a:pPr>
            <a:r>
              <a:rPr lang="en-US"/>
              <a:t>Hyper-alert and </a:t>
            </a:r>
            <a:r>
              <a:rPr lang="en-US">
                <a:solidFill>
                  <a:srgbClr val="FFFF00"/>
                </a:solidFill>
              </a:rPr>
              <a:t>ravenously hungry</a:t>
            </a:r>
          </a:p>
          <a:p>
            <a:pPr>
              <a:lnSpc>
                <a:spcPct val="90000"/>
              </a:lnSpc>
            </a:pPr>
            <a:r>
              <a:rPr lang="en-US"/>
              <a:t>Children have </a:t>
            </a:r>
            <a:r>
              <a:rPr lang="en-US">
                <a:solidFill>
                  <a:srgbClr val="FFFF00"/>
                </a:solidFill>
              </a:rPr>
              <a:t>no subcutaneous fat</a:t>
            </a:r>
            <a:r>
              <a:rPr lang="en-US"/>
              <a:t> or muscle </a:t>
            </a:r>
          </a:p>
          <a:p>
            <a:pPr>
              <a:lnSpc>
                <a:spcPct val="90000"/>
              </a:lnSpc>
            </a:pPr>
            <a:endParaRPr lang="en-US"/>
          </a:p>
          <a:p>
            <a:pPr>
              <a:lnSpc>
                <a:spcPct val="90000"/>
              </a:lnSpc>
              <a:buFontTx/>
              <a:buNone/>
            </a:pPr>
            <a:r>
              <a:rPr lang="en-US">
                <a:sym typeface="Wingdings" pitchFamily="2" charset="2"/>
              </a:rPr>
              <a:t> </a:t>
            </a:r>
            <a:r>
              <a:rPr lang="en-US">
                <a:solidFill>
                  <a:srgbClr val="FFFF00"/>
                </a:solidFill>
              </a:rPr>
              <a:t>eventually starve to death (immediate cause often is pneumonia)</a:t>
            </a:r>
          </a:p>
          <a:p>
            <a:pPr lvl="3">
              <a:lnSpc>
                <a:spcPct val="90000"/>
              </a:lnSpc>
            </a:pPr>
            <a:endParaRPr lang="en-US">
              <a:solidFill>
                <a:srgbClr val="FFFF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a:t>Marasmus – mechanism </a:t>
            </a:r>
          </a:p>
        </p:txBody>
      </p:sp>
      <p:sp>
        <p:nvSpPr>
          <p:cNvPr id="157699" name="Rectangle 3"/>
          <p:cNvSpPr>
            <a:spLocks noGrp="1" noChangeArrowheads="1"/>
          </p:cNvSpPr>
          <p:nvPr>
            <p:ph type="body" idx="1"/>
          </p:nvPr>
        </p:nvSpPr>
        <p:spPr/>
        <p:txBody>
          <a:bodyPr/>
          <a:lstStyle/>
          <a:p>
            <a:pPr>
              <a:lnSpc>
                <a:spcPct val="90000"/>
              </a:lnSpc>
            </a:pPr>
            <a:r>
              <a:rPr lang="en-US" sz="2800"/>
              <a:t>Energy intake is insufficient for body’s requirements – body must draw on own stores</a:t>
            </a:r>
          </a:p>
          <a:p>
            <a:pPr>
              <a:lnSpc>
                <a:spcPct val="90000"/>
              </a:lnSpc>
            </a:pPr>
            <a:r>
              <a:rPr lang="en-US" sz="2800">
                <a:solidFill>
                  <a:srgbClr val="FFFF00"/>
                </a:solidFill>
              </a:rPr>
              <a:t>Liver glycogen exhausted</a:t>
            </a:r>
            <a:r>
              <a:rPr lang="en-US" sz="2800"/>
              <a:t> in a few hours – skeletal muscle protein used via gluconeogenesis to maintain adequate plasma glucose</a:t>
            </a:r>
          </a:p>
          <a:p>
            <a:pPr>
              <a:lnSpc>
                <a:spcPct val="90000"/>
              </a:lnSpc>
            </a:pPr>
            <a:r>
              <a:rPr lang="en-US" sz="2800"/>
              <a:t>When near starvation is prolonged, </a:t>
            </a:r>
            <a:r>
              <a:rPr lang="en-US" sz="2800">
                <a:solidFill>
                  <a:srgbClr val="FFFF00"/>
                </a:solidFill>
              </a:rPr>
              <a:t>fatty acids are incompletely oxidized</a:t>
            </a:r>
            <a:r>
              <a:rPr lang="en-US" sz="2800"/>
              <a:t> to ketone bodies, which can be used by brain and other organs for energy</a:t>
            </a:r>
          </a:p>
          <a:p>
            <a:pPr>
              <a:lnSpc>
                <a:spcPct val="90000"/>
              </a:lnSpc>
            </a:pPr>
            <a:r>
              <a:rPr lang="en-US" sz="2800"/>
              <a:t>High cortisol and growth hormone levels</a:t>
            </a:r>
          </a:p>
          <a:p>
            <a:pPr>
              <a:lnSpc>
                <a:spcPct val="90000"/>
              </a:lnSpc>
            </a:pPr>
            <a:endParaRPr lang="en-US" sz="2800"/>
          </a:p>
          <a:p>
            <a:pPr>
              <a:lnSpc>
                <a:spcPct val="90000"/>
              </a:lnSpc>
              <a:buFontTx/>
              <a:buNone/>
            </a:pPr>
            <a:r>
              <a:rPr lang="en-US" sz="2800">
                <a:sym typeface="Wingdings" pitchFamily="2" charset="2"/>
              </a:rPr>
              <a:t> </a:t>
            </a:r>
            <a:r>
              <a:rPr lang="en-US" sz="2800">
                <a:solidFill>
                  <a:srgbClr val="FFFF00"/>
                </a:solidFill>
                <a:sym typeface="Wingdings" pitchFamily="2" charset="2"/>
              </a:rPr>
              <a:t>Mechanism is same as anorexia</a:t>
            </a:r>
            <a:endParaRPr lang="en-US" sz="2800">
              <a:solidFill>
                <a:srgbClr val="FF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228600" y="990600"/>
            <a:ext cx="8397875" cy="4419600"/>
          </a:xfrm>
          <a:noFill/>
          <a:ln/>
        </p:spPr>
        <p:txBody>
          <a:bodyPr lIns="90488" tIns="44450" rIns="90488" bIns="44450"/>
          <a:lstStyle/>
          <a:p>
            <a:pPr marL="609600" indent="-609600" defTabSz="762000">
              <a:lnSpc>
                <a:spcPct val="90000"/>
              </a:lnSpc>
              <a:buClr>
                <a:srgbClr val="FFFFFF"/>
              </a:buClr>
            </a:pPr>
            <a:r>
              <a:rPr lang="en-US" sz="2800">
                <a:solidFill>
                  <a:srgbClr val="FFFFFF"/>
                </a:solidFill>
              </a:rPr>
              <a:t>Mental development</a:t>
            </a:r>
          </a:p>
          <a:p>
            <a:pPr marL="990600" lvl="1" indent="-533400" defTabSz="762000">
              <a:lnSpc>
                <a:spcPct val="90000"/>
              </a:lnSpc>
              <a:buClr>
                <a:srgbClr val="FFFFFF"/>
              </a:buClr>
            </a:pPr>
            <a:r>
              <a:rPr lang="en-US" sz="2400">
                <a:solidFill>
                  <a:srgbClr val="FFFFFF"/>
                </a:solidFill>
              </a:rPr>
              <a:t>Lower IQ levels</a:t>
            </a:r>
          </a:p>
          <a:p>
            <a:pPr marL="990600" lvl="1" indent="-533400" defTabSz="762000">
              <a:lnSpc>
                <a:spcPct val="90000"/>
              </a:lnSpc>
              <a:buClr>
                <a:srgbClr val="FFFFFF"/>
              </a:buClr>
            </a:pPr>
            <a:r>
              <a:rPr lang="en-US" sz="2400">
                <a:solidFill>
                  <a:srgbClr val="FFFFFF"/>
                </a:solidFill>
              </a:rPr>
              <a:t>Poorer school performance</a:t>
            </a:r>
          </a:p>
          <a:p>
            <a:pPr marL="609600" indent="-609600" defTabSz="762000">
              <a:lnSpc>
                <a:spcPct val="90000"/>
              </a:lnSpc>
              <a:buClr>
                <a:srgbClr val="FFFFFF"/>
              </a:buClr>
            </a:pPr>
            <a:r>
              <a:rPr lang="en-US" sz="2800">
                <a:solidFill>
                  <a:srgbClr val="FFFFFF"/>
                </a:solidFill>
              </a:rPr>
              <a:t>Behaviors of recovered severely malnourished children</a:t>
            </a:r>
          </a:p>
          <a:p>
            <a:pPr marL="990600" lvl="1" indent="-533400" defTabSz="762000">
              <a:lnSpc>
                <a:spcPct val="90000"/>
              </a:lnSpc>
            </a:pPr>
            <a:r>
              <a:rPr lang="en-US" sz="2400">
                <a:solidFill>
                  <a:srgbClr val="FFFFFF"/>
                </a:solidFill>
              </a:rPr>
              <a:t>shy, isolated, withdrawn </a:t>
            </a:r>
          </a:p>
          <a:p>
            <a:pPr marL="990600" lvl="1" indent="-533400" defTabSz="762000">
              <a:lnSpc>
                <a:spcPct val="90000"/>
              </a:lnSpc>
            </a:pPr>
            <a:r>
              <a:rPr lang="en-US" sz="2400">
                <a:solidFill>
                  <a:srgbClr val="FFFFFF"/>
                </a:solidFill>
              </a:rPr>
              <a:t>decreased attention span</a:t>
            </a:r>
          </a:p>
          <a:p>
            <a:pPr marL="990600" lvl="1" indent="-533400" defTabSz="762000">
              <a:lnSpc>
                <a:spcPct val="90000"/>
              </a:lnSpc>
            </a:pPr>
            <a:r>
              <a:rPr lang="en-US" sz="2400">
                <a:solidFill>
                  <a:srgbClr val="FFFFFF"/>
                </a:solidFill>
              </a:rPr>
              <a:t>immature, emotionally unstable</a:t>
            </a:r>
          </a:p>
          <a:p>
            <a:pPr marL="990600" lvl="1" indent="-533400" defTabSz="762000">
              <a:lnSpc>
                <a:spcPct val="90000"/>
              </a:lnSpc>
            </a:pPr>
            <a:r>
              <a:rPr lang="en-US" sz="2400">
                <a:solidFill>
                  <a:srgbClr val="FFFFFF"/>
                </a:solidFill>
              </a:rPr>
              <a:t>fewer peer relationships/reduced social skills</a:t>
            </a:r>
          </a:p>
          <a:p>
            <a:pPr marL="990600" lvl="1" indent="-533400" defTabSz="762000">
              <a:lnSpc>
                <a:spcPct val="90000"/>
              </a:lnSpc>
            </a:pPr>
            <a:r>
              <a:rPr lang="en-US" sz="2400">
                <a:solidFill>
                  <a:srgbClr val="FFFFFF"/>
                </a:solidFill>
              </a:rPr>
              <a:t>played less/stayed nearer to mothers</a:t>
            </a:r>
          </a:p>
        </p:txBody>
      </p:sp>
      <p:sp>
        <p:nvSpPr>
          <p:cNvPr id="57349" name="Rectangle 5"/>
          <p:cNvSpPr>
            <a:spLocks noChangeArrowheads="1"/>
          </p:cNvSpPr>
          <p:nvPr/>
        </p:nvSpPr>
        <p:spPr bwMode="auto">
          <a:xfrm>
            <a:off x="3676650" y="4632325"/>
            <a:ext cx="4862513" cy="1552575"/>
          </a:xfrm>
          <a:prstGeom prst="rect">
            <a:avLst/>
          </a:prstGeom>
          <a:noFill/>
          <a:ln w="12700">
            <a:noFill/>
            <a:miter lim="800000"/>
            <a:headEnd/>
            <a:tailEnd/>
          </a:ln>
          <a:effectLst/>
        </p:spPr>
        <p:txBody>
          <a:bodyPr wrap="none" anchor="ctr"/>
          <a:lstStyle/>
          <a:p>
            <a:endParaRPr lang="en-US"/>
          </a:p>
        </p:txBody>
      </p:sp>
      <p:sp>
        <p:nvSpPr>
          <p:cNvPr id="57353" name="Rectangle 9"/>
          <p:cNvSpPr>
            <a:spLocks noGrp="1" noChangeArrowheads="1"/>
          </p:cNvSpPr>
          <p:nvPr>
            <p:ph type="title"/>
          </p:nvPr>
        </p:nvSpPr>
        <p:spPr>
          <a:xfrm>
            <a:off x="0" y="76200"/>
            <a:ext cx="9144000" cy="762000"/>
          </a:xfrm>
        </p:spPr>
        <p:txBody>
          <a:bodyPr/>
          <a:lstStyle/>
          <a:p>
            <a:r>
              <a:rPr lang="en-US"/>
              <a:t>Severe Malnutrition: Consequences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n-US"/>
              <a:t>Summary: Severe malnutrition</a:t>
            </a:r>
          </a:p>
        </p:txBody>
      </p:sp>
      <p:sp>
        <p:nvSpPr>
          <p:cNvPr id="204803" name="Rectangle 3"/>
          <p:cNvSpPr>
            <a:spLocks noGrp="1" noChangeArrowheads="1"/>
          </p:cNvSpPr>
          <p:nvPr>
            <p:ph type="body" idx="1"/>
          </p:nvPr>
        </p:nvSpPr>
        <p:spPr>
          <a:xfrm>
            <a:off x="381000" y="1028700"/>
            <a:ext cx="8382000" cy="5372100"/>
          </a:xfrm>
        </p:spPr>
        <p:txBody>
          <a:bodyPr/>
          <a:lstStyle/>
          <a:p>
            <a:r>
              <a:rPr lang="en-US"/>
              <a:t>Severe malnutrition is defined as &gt; 3 s.d. away from median reference standards;</a:t>
            </a:r>
          </a:p>
          <a:p>
            <a:r>
              <a:rPr lang="en-US"/>
              <a:t>66M children under the age of 5 are severely malnourished (64M of these in developing countries);</a:t>
            </a:r>
          </a:p>
          <a:p>
            <a:r>
              <a:rPr lang="en-US"/>
              <a:t>Key types of severe malnutrition are kwashiorkor (low protein) and marasmus (low calories);</a:t>
            </a:r>
          </a:p>
          <a:p>
            <a:r>
              <a:rPr lang="en-US"/>
              <a:t>Severe malnutrition results in severe deficits for children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Stunting – Height for Age</a:t>
            </a:r>
          </a:p>
        </p:txBody>
      </p:sp>
      <p:sp>
        <p:nvSpPr>
          <p:cNvPr id="69635" name="Rectangle 3"/>
          <p:cNvSpPr>
            <a:spLocks noGrp="1" noChangeArrowheads="1"/>
          </p:cNvSpPr>
          <p:nvPr>
            <p:ph type="body" idx="1"/>
          </p:nvPr>
        </p:nvSpPr>
        <p:spPr/>
        <p:txBody>
          <a:bodyPr/>
          <a:lstStyle/>
          <a:p>
            <a:r>
              <a:rPr lang="en-US"/>
              <a:t>Height for age reflects pre- and post- natal linear growth</a:t>
            </a:r>
          </a:p>
          <a:p>
            <a:r>
              <a:rPr lang="en-US"/>
              <a:t>“Stunting” refers to shortness that is not genetic, but due to poor health or nutrition</a:t>
            </a:r>
          </a:p>
          <a:p>
            <a:r>
              <a:rPr lang="en-US"/>
              <a:t>Most standard definition &lt; 2 S.D.</a:t>
            </a:r>
          </a:p>
          <a:p>
            <a:r>
              <a:rPr lang="en-US"/>
              <a:t>Stunting is good cumulative measure of “well-being” for populations of children (because not affected by weight recovery)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ChangeArrowheads="1"/>
          </p:cNvSpPr>
          <p:nvPr/>
        </p:nvSpPr>
        <p:spPr bwMode="auto">
          <a:xfrm>
            <a:off x="1392238" y="1450975"/>
            <a:ext cx="9144000" cy="0"/>
          </a:xfrm>
          <a:prstGeom prst="rect">
            <a:avLst/>
          </a:prstGeom>
          <a:noFill/>
          <a:ln w="9525">
            <a:noFill/>
            <a:miter lim="800000"/>
            <a:headEnd/>
            <a:tailEnd/>
          </a:ln>
          <a:effectLst/>
        </p:spPr>
        <p:txBody>
          <a:bodyPr>
            <a:spAutoFit/>
          </a:bodyPr>
          <a:lstStyle/>
          <a:p>
            <a:endParaRPr lang="en-US"/>
          </a:p>
        </p:txBody>
      </p:sp>
      <p:sp>
        <p:nvSpPr>
          <p:cNvPr id="106501" name="Rectangle 5"/>
          <p:cNvSpPr>
            <a:spLocks noChangeArrowheads="1"/>
          </p:cNvSpPr>
          <p:nvPr/>
        </p:nvSpPr>
        <p:spPr bwMode="auto">
          <a:xfrm>
            <a:off x="0" y="3154363"/>
            <a:ext cx="9144000" cy="0"/>
          </a:xfrm>
          <a:prstGeom prst="rect">
            <a:avLst/>
          </a:prstGeom>
          <a:noFill/>
          <a:ln w="9525">
            <a:noFill/>
            <a:miter lim="800000"/>
            <a:headEnd/>
            <a:tailEnd/>
          </a:ln>
          <a:effectLst/>
        </p:spPr>
        <p:txBody>
          <a:bodyPr>
            <a:spAutoFit/>
          </a:bodyPr>
          <a:lstStyle/>
          <a:p>
            <a:endParaRPr lang="en-US"/>
          </a:p>
        </p:txBody>
      </p:sp>
      <p:sp>
        <p:nvSpPr>
          <p:cNvPr id="106502" name="Rectangle 6"/>
          <p:cNvSpPr>
            <a:spLocks noChangeArrowheads="1"/>
          </p:cNvSpPr>
          <p:nvPr/>
        </p:nvSpPr>
        <p:spPr bwMode="auto">
          <a:xfrm>
            <a:off x="731838" y="6324600"/>
            <a:ext cx="7680325" cy="549275"/>
          </a:xfrm>
          <a:prstGeom prst="rect">
            <a:avLst/>
          </a:prstGeom>
          <a:noFill/>
          <a:ln w="9525">
            <a:noFill/>
            <a:miter lim="800000"/>
            <a:headEnd/>
            <a:tailEnd/>
          </a:ln>
          <a:effectLst/>
        </p:spPr>
        <p:txBody>
          <a:bodyPr anchor="ctr"/>
          <a:lstStyle/>
          <a:p>
            <a:r>
              <a:rPr lang="en-US" sz="1600">
                <a:solidFill>
                  <a:schemeClr val="bg1"/>
                </a:solidFill>
                <a:latin typeface="Arial" charset="0"/>
              </a:rPr>
              <a:t>From UNICEF, State of the World’s Children: Adapted from Stuart Gillespie, John Mason and Reynaldo Martorell, How nutrition improves, ACC/SCN, Geneva 1996.</a:t>
            </a:r>
          </a:p>
        </p:txBody>
      </p:sp>
      <p:sp>
        <p:nvSpPr>
          <p:cNvPr id="106503" name="Rectangle 7"/>
          <p:cNvSpPr>
            <a:spLocks noChangeArrowheads="1"/>
          </p:cNvSpPr>
          <p:nvPr/>
        </p:nvSpPr>
        <p:spPr bwMode="auto">
          <a:xfrm>
            <a:off x="381000" y="152400"/>
            <a:ext cx="8382000" cy="762000"/>
          </a:xfrm>
          <a:prstGeom prst="rect">
            <a:avLst/>
          </a:prstGeom>
          <a:noFill/>
          <a:ln w="9525">
            <a:noFill/>
            <a:miter lim="800000"/>
            <a:headEnd/>
            <a:tailEnd/>
          </a:ln>
          <a:effectLst/>
        </p:spPr>
        <p:txBody>
          <a:bodyPr anchor="ctr"/>
          <a:lstStyle/>
          <a:p>
            <a:r>
              <a:rPr lang="en-US" sz="4400">
                <a:solidFill>
                  <a:srgbClr val="0066FF"/>
                </a:solidFill>
                <a:latin typeface="Arial" charset="0"/>
              </a:rPr>
              <a:t>Where do we go from here?</a:t>
            </a:r>
          </a:p>
        </p:txBody>
      </p:sp>
      <p:sp>
        <p:nvSpPr>
          <p:cNvPr id="106504" name="Oval 8"/>
          <p:cNvSpPr>
            <a:spLocks noChangeArrowheads="1"/>
          </p:cNvSpPr>
          <p:nvPr/>
        </p:nvSpPr>
        <p:spPr bwMode="auto">
          <a:xfrm>
            <a:off x="3352800" y="3276600"/>
            <a:ext cx="2209800" cy="1219200"/>
          </a:xfrm>
          <a:prstGeom prst="ellipse">
            <a:avLst/>
          </a:prstGeom>
          <a:solidFill>
            <a:srgbClr val="FF9900"/>
          </a:solidFill>
          <a:ln w="9525">
            <a:solidFill>
              <a:schemeClr val="tx1"/>
            </a:solidFill>
            <a:round/>
            <a:headEnd/>
            <a:tailEnd/>
          </a:ln>
          <a:effectLst/>
        </p:spPr>
        <p:txBody>
          <a:bodyPr wrap="none" anchor="ctr"/>
          <a:lstStyle/>
          <a:p>
            <a:pPr algn="ctr"/>
            <a:r>
              <a:rPr lang="en-US" sz="2000" b="1">
                <a:latin typeface="Arial" charset="0"/>
              </a:rPr>
              <a:t>Improved child</a:t>
            </a:r>
          </a:p>
          <a:p>
            <a:pPr algn="ctr"/>
            <a:r>
              <a:rPr lang="en-US" sz="2000" b="1">
                <a:latin typeface="Arial" charset="0"/>
              </a:rPr>
              <a:t>nutrition</a:t>
            </a:r>
          </a:p>
        </p:txBody>
      </p:sp>
      <p:sp>
        <p:nvSpPr>
          <p:cNvPr id="106506" name="Oval 10"/>
          <p:cNvSpPr>
            <a:spLocks noChangeArrowheads="1"/>
          </p:cNvSpPr>
          <p:nvPr/>
        </p:nvSpPr>
        <p:spPr bwMode="auto">
          <a:xfrm>
            <a:off x="685800" y="3048000"/>
            <a:ext cx="2209800" cy="1219200"/>
          </a:xfrm>
          <a:prstGeom prst="ellipse">
            <a:avLst/>
          </a:prstGeom>
          <a:solidFill>
            <a:srgbClr val="0066FF"/>
          </a:solidFill>
          <a:ln w="9525">
            <a:solidFill>
              <a:schemeClr val="tx1"/>
            </a:solidFill>
            <a:round/>
            <a:headEnd/>
            <a:tailEnd/>
          </a:ln>
          <a:effectLst/>
        </p:spPr>
        <p:txBody>
          <a:bodyPr wrap="none" anchor="ctr"/>
          <a:lstStyle/>
          <a:p>
            <a:pPr algn="ctr"/>
            <a:r>
              <a:rPr lang="en-US" sz="2000" b="1">
                <a:solidFill>
                  <a:schemeClr val="bg1"/>
                </a:solidFill>
                <a:latin typeface="Arial" charset="0"/>
              </a:rPr>
              <a:t>Increased</a:t>
            </a:r>
          </a:p>
          <a:p>
            <a:pPr algn="ctr"/>
            <a:r>
              <a:rPr lang="en-US" sz="2000" b="1">
                <a:solidFill>
                  <a:schemeClr val="bg1"/>
                </a:solidFill>
                <a:latin typeface="Arial" charset="0"/>
              </a:rPr>
              <a:t>productivity</a:t>
            </a:r>
          </a:p>
        </p:txBody>
      </p:sp>
      <p:sp>
        <p:nvSpPr>
          <p:cNvPr id="106507" name="Oval 11"/>
          <p:cNvSpPr>
            <a:spLocks noChangeArrowheads="1"/>
          </p:cNvSpPr>
          <p:nvPr/>
        </p:nvSpPr>
        <p:spPr bwMode="auto">
          <a:xfrm>
            <a:off x="3429000" y="5029200"/>
            <a:ext cx="2209800" cy="1219200"/>
          </a:xfrm>
          <a:prstGeom prst="ellipse">
            <a:avLst/>
          </a:prstGeom>
          <a:solidFill>
            <a:srgbClr val="0066FF"/>
          </a:solidFill>
          <a:ln w="9525">
            <a:solidFill>
              <a:schemeClr val="tx1"/>
            </a:solidFill>
            <a:round/>
            <a:headEnd/>
            <a:tailEnd/>
          </a:ln>
          <a:effectLst/>
        </p:spPr>
        <p:txBody>
          <a:bodyPr wrap="none" anchor="ctr"/>
          <a:lstStyle/>
          <a:p>
            <a:pPr algn="ctr"/>
            <a:r>
              <a:rPr lang="en-US" sz="2000" b="1">
                <a:solidFill>
                  <a:schemeClr val="bg1"/>
                </a:solidFill>
                <a:latin typeface="Arial" charset="0"/>
              </a:rPr>
              <a:t>Enhanced human</a:t>
            </a:r>
          </a:p>
          <a:p>
            <a:pPr algn="ctr"/>
            <a:r>
              <a:rPr lang="en-US" sz="2000" b="1">
                <a:solidFill>
                  <a:schemeClr val="bg1"/>
                </a:solidFill>
                <a:latin typeface="Arial" charset="0"/>
              </a:rPr>
              <a:t>capital</a:t>
            </a:r>
          </a:p>
        </p:txBody>
      </p:sp>
      <p:sp>
        <p:nvSpPr>
          <p:cNvPr id="106508" name="Oval 12"/>
          <p:cNvSpPr>
            <a:spLocks noChangeArrowheads="1"/>
          </p:cNvSpPr>
          <p:nvPr/>
        </p:nvSpPr>
        <p:spPr bwMode="auto">
          <a:xfrm>
            <a:off x="3352800" y="1447800"/>
            <a:ext cx="2209800" cy="1219200"/>
          </a:xfrm>
          <a:prstGeom prst="ellipse">
            <a:avLst/>
          </a:prstGeom>
          <a:solidFill>
            <a:srgbClr val="0066FF"/>
          </a:solidFill>
          <a:ln w="9525">
            <a:solidFill>
              <a:schemeClr val="tx1"/>
            </a:solidFill>
            <a:round/>
            <a:headEnd/>
            <a:tailEnd/>
          </a:ln>
          <a:effectLst/>
        </p:spPr>
        <p:txBody>
          <a:bodyPr wrap="none" anchor="ctr"/>
          <a:lstStyle/>
          <a:p>
            <a:pPr algn="ctr"/>
            <a:r>
              <a:rPr lang="en-US" sz="2000" b="1">
                <a:solidFill>
                  <a:schemeClr val="bg1"/>
                </a:solidFill>
                <a:latin typeface="Arial" charset="0"/>
              </a:rPr>
              <a:t>Poverty</a:t>
            </a:r>
          </a:p>
          <a:p>
            <a:pPr algn="ctr"/>
            <a:r>
              <a:rPr lang="en-US" sz="2000" b="1">
                <a:solidFill>
                  <a:schemeClr val="bg1"/>
                </a:solidFill>
                <a:latin typeface="Arial" charset="0"/>
              </a:rPr>
              <a:t>reduction</a:t>
            </a:r>
          </a:p>
        </p:txBody>
      </p:sp>
      <p:sp>
        <p:nvSpPr>
          <p:cNvPr id="106509" name="Oval 13"/>
          <p:cNvSpPr>
            <a:spLocks noChangeArrowheads="1"/>
          </p:cNvSpPr>
          <p:nvPr/>
        </p:nvSpPr>
        <p:spPr bwMode="auto">
          <a:xfrm>
            <a:off x="6629400" y="1524000"/>
            <a:ext cx="2209800" cy="1219200"/>
          </a:xfrm>
          <a:prstGeom prst="ellipse">
            <a:avLst/>
          </a:prstGeom>
          <a:solidFill>
            <a:srgbClr val="0066FF"/>
          </a:solidFill>
          <a:ln w="9525">
            <a:solidFill>
              <a:schemeClr val="tx1"/>
            </a:solidFill>
            <a:round/>
            <a:headEnd/>
            <a:tailEnd/>
          </a:ln>
          <a:effectLst/>
        </p:spPr>
        <p:txBody>
          <a:bodyPr wrap="none" anchor="ctr"/>
          <a:lstStyle/>
          <a:p>
            <a:pPr algn="ctr"/>
            <a:r>
              <a:rPr lang="en-US" sz="2000" b="1">
                <a:solidFill>
                  <a:schemeClr val="bg1"/>
                </a:solidFill>
                <a:latin typeface="Arial" charset="0"/>
              </a:rPr>
              <a:t>Economic growth</a:t>
            </a:r>
          </a:p>
        </p:txBody>
      </p:sp>
      <p:sp>
        <p:nvSpPr>
          <p:cNvPr id="106510" name="Oval 14"/>
          <p:cNvSpPr>
            <a:spLocks noChangeArrowheads="1"/>
          </p:cNvSpPr>
          <p:nvPr/>
        </p:nvSpPr>
        <p:spPr bwMode="auto">
          <a:xfrm>
            <a:off x="6629400" y="3276600"/>
            <a:ext cx="2209800" cy="1219200"/>
          </a:xfrm>
          <a:prstGeom prst="ellipse">
            <a:avLst/>
          </a:prstGeom>
          <a:solidFill>
            <a:srgbClr val="0066FF"/>
          </a:solidFill>
          <a:ln w="9525">
            <a:solidFill>
              <a:schemeClr val="tx1"/>
            </a:solidFill>
            <a:round/>
            <a:headEnd/>
            <a:tailEnd/>
          </a:ln>
          <a:effectLst/>
        </p:spPr>
        <p:txBody>
          <a:bodyPr wrap="none" anchor="ctr"/>
          <a:lstStyle/>
          <a:p>
            <a:pPr algn="ctr"/>
            <a:r>
              <a:rPr lang="en-US" sz="2000" b="1">
                <a:solidFill>
                  <a:schemeClr val="bg1"/>
                </a:solidFill>
                <a:latin typeface="Arial" charset="0"/>
              </a:rPr>
              <a:t>Social sector</a:t>
            </a:r>
          </a:p>
          <a:p>
            <a:pPr algn="ctr"/>
            <a:r>
              <a:rPr lang="en-US" sz="2000" b="1">
                <a:solidFill>
                  <a:schemeClr val="bg1"/>
                </a:solidFill>
                <a:latin typeface="Arial" charset="0"/>
              </a:rPr>
              <a:t>investments</a:t>
            </a:r>
          </a:p>
        </p:txBody>
      </p:sp>
      <p:sp>
        <p:nvSpPr>
          <p:cNvPr id="106511" name="AutoShape 15"/>
          <p:cNvSpPr>
            <a:spLocks noChangeArrowheads="1"/>
          </p:cNvSpPr>
          <p:nvPr/>
        </p:nvSpPr>
        <p:spPr bwMode="auto">
          <a:xfrm>
            <a:off x="5638800" y="3733800"/>
            <a:ext cx="914400" cy="381000"/>
          </a:xfrm>
          <a:prstGeom prst="leftArrow">
            <a:avLst>
              <a:gd name="adj1" fmla="val 50000"/>
              <a:gd name="adj2" fmla="val 60000"/>
            </a:avLst>
          </a:prstGeom>
          <a:solidFill>
            <a:schemeClr val="accent1"/>
          </a:solidFill>
          <a:ln w="9525">
            <a:solidFill>
              <a:schemeClr val="tx1"/>
            </a:solidFill>
            <a:miter lim="800000"/>
            <a:headEnd/>
            <a:tailEnd/>
          </a:ln>
          <a:effectLst/>
        </p:spPr>
        <p:txBody>
          <a:bodyPr wrap="none" anchor="ctr"/>
          <a:lstStyle/>
          <a:p>
            <a:endParaRPr lang="en-US"/>
          </a:p>
        </p:txBody>
      </p:sp>
      <p:sp>
        <p:nvSpPr>
          <p:cNvPr id="106512" name="AutoShape 16"/>
          <p:cNvSpPr>
            <a:spLocks noChangeArrowheads="1"/>
          </p:cNvSpPr>
          <p:nvPr/>
        </p:nvSpPr>
        <p:spPr bwMode="auto">
          <a:xfrm>
            <a:off x="5638800" y="1905000"/>
            <a:ext cx="914400" cy="381000"/>
          </a:xfrm>
          <a:prstGeom prst="leftArrow">
            <a:avLst>
              <a:gd name="adj1" fmla="val 50000"/>
              <a:gd name="adj2" fmla="val 60000"/>
            </a:avLst>
          </a:prstGeom>
          <a:solidFill>
            <a:schemeClr val="accent1"/>
          </a:solidFill>
          <a:ln w="9525">
            <a:solidFill>
              <a:schemeClr val="tx1"/>
            </a:solidFill>
            <a:miter lim="800000"/>
            <a:headEnd/>
            <a:tailEnd/>
          </a:ln>
          <a:effectLst/>
        </p:spPr>
        <p:txBody>
          <a:bodyPr wrap="none" anchor="ctr"/>
          <a:lstStyle/>
          <a:p>
            <a:endParaRPr lang="en-US"/>
          </a:p>
        </p:txBody>
      </p:sp>
      <p:sp>
        <p:nvSpPr>
          <p:cNvPr id="106513" name="AutoShape 17"/>
          <p:cNvSpPr>
            <a:spLocks noChangeArrowheads="1"/>
          </p:cNvSpPr>
          <p:nvPr/>
        </p:nvSpPr>
        <p:spPr bwMode="auto">
          <a:xfrm rot="16200000">
            <a:off x="4248150" y="2724150"/>
            <a:ext cx="571500" cy="381000"/>
          </a:xfrm>
          <a:prstGeom prst="leftArrow">
            <a:avLst>
              <a:gd name="adj1" fmla="val 50000"/>
              <a:gd name="adj2" fmla="val 37500"/>
            </a:avLst>
          </a:prstGeom>
          <a:solidFill>
            <a:schemeClr val="accent1"/>
          </a:solidFill>
          <a:ln w="9525">
            <a:solidFill>
              <a:schemeClr val="tx1"/>
            </a:solidFill>
            <a:miter lim="800000"/>
            <a:headEnd/>
            <a:tailEnd/>
          </a:ln>
          <a:effectLst/>
        </p:spPr>
        <p:txBody>
          <a:bodyPr wrap="none" anchor="ctr"/>
          <a:lstStyle/>
          <a:p>
            <a:endParaRPr lang="en-US"/>
          </a:p>
        </p:txBody>
      </p:sp>
      <p:sp>
        <p:nvSpPr>
          <p:cNvPr id="106514" name="AutoShape 18"/>
          <p:cNvSpPr>
            <a:spLocks noChangeArrowheads="1"/>
          </p:cNvSpPr>
          <p:nvPr/>
        </p:nvSpPr>
        <p:spPr bwMode="auto">
          <a:xfrm rot="16200000">
            <a:off x="4248150" y="4476750"/>
            <a:ext cx="571500" cy="381000"/>
          </a:xfrm>
          <a:prstGeom prst="leftArrow">
            <a:avLst>
              <a:gd name="adj1" fmla="val 50000"/>
              <a:gd name="adj2" fmla="val 37500"/>
            </a:avLst>
          </a:prstGeom>
          <a:solidFill>
            <a:schemeClr val="accent1"/>
          </a:solidFill>
          <a:ln w="9525">
            <a:solidFill>
              <a:schemeClr val="tx1"/>
            </a:solidFill>
            <a:miter lim="800000"/>
            <a:headEnd/>
            <a:tailEnd/>
          </a:ln>
          <a:effectLst/>
        </p:spPr>
        <p:txBody>
          <a:bodyPr wrap="none" anchor="ctr"/>
          <a:lstStyle/>
          <a:p>
            <a:endParaRPr lang="en-US"/>
          </a:p>
        </p:txBody>
      </p:sp>
      <p:sp>
        <p:nvSpPr>
          <p:cNvPr id="106515" name="AutoShape 19"/>
          <p:cNvSpPr>
            <a:spLocks noChangeArrowheads="1"/>
          </p:cNvSpPr>
          <p:nvPr/>
        </p:nvSpPr>
        <p:spPr bwMode="auto">
          <a:xfrm rot="2476556">
            <a:off x="2141538" y="4808538"/>
            <a:ext cx="1066800" cy="361950"/>
          </a:xfrm>
          <a:prstGeom prst="leftArrow">
            <a:avLst>
              <a:gd name="adj1" fmla="val 50000"/>
              <a:gd name="adj2" fmla="val 73684"/>
            </a:avLst>
          </a:prstGeom>
          <a:solidFill>
            <a:schemeClr val="accent1"/>
          </a:solidFill>
          <a:ln w="9525">
            <a:solidFill>
              <a:schemeClr val="tx1"/>
            </a:solidFill>
            <a:miter lim="800000"/>
            <a:headEnd/>
            <a:tailEnd/>
          </a:ln>
          <a:effectLst/>
        </p:spPr>
        <p:txBody>
          <a:bodyPr wrap="none" anchor="ctr"/>
          <a:lstStyle/>
          <a:p>
            <a:endParaRPr lang="en-US"/>
          </a:p>
        </p:txBody>
      </p:sp>
      <p:sp>
        <p:nvSpPr>
          <p:cNvPr id="106519" name="Freeform 23"/>
          <p:cNvSpPr>
            <a:spLocks/>
          </p:cNvSpPr>
          <p:nvPr/>
        </p:nvSpPr>
        <p:spPr bwMode="auto">
          <a:xfrm>
            <a:off x="1866900" y="1054100"/>
            <a:ext cx="5219700" cy="1765300"/>
          </a:xfrm>
          <a:custGeom>
            <a:avLst/>
            <a:gdLst/>
            <a:ahLst/>
            <a:cxnLst>
              <a:cxn ang="0">
                <a:pos x="3288" y="296"/>
              </a:cxn>
              <a:cxn ang="0">
                <a:pos x="2280" y="56"/>
              </a:cxn>
              <a:cxn ang="0">
                <a:pos x="1176" y="56"/>
              </a:cxn>
              <a:cxn ang="0">
                <a:pos x="456" y="392"/>
              </a:cxn>
              <a:cxn ang="0">
                <a:pos x="72" y="824"/>
              </a:cxn>
              <a:cxn ang="0">
                <a:pos x="24" y="1112"/>
              </a:cxn>
            </a:cxnLst>
            <a:rect l="0" t="0" r="r" b="b"/>
            <a:pathLst>
              <a:path w="3288" h="1112">
                <a:moveTo>
                  <a:pt x="3288" y="296"/>
                </a:moveTo>
                <a:cubicBezTo>
                  <a:pt x="2960" y="196"/>
                  <a:pt x="2632" y="96"/>
                  <a:pt x="2280" y="56"/>
                </a:cubicBezTo>
                <a:cubicBezTo>
                  <a:pt x="1928" y="16"/>
                  <a:pt x="1480" y="0"/>
                  <a:pt x="1176" y="56"/>
                </a:cubicBezTo>
                <a:cubicBezTo>
                  <a:pt x="872" y="112"/>
                  <a:pt x="640" y="264"/>
                  <a:pt x="456" y="392"/>
                </a:cubicBezTo>
                <a:cubicBezTo>
                  <a:pt x="272" y="520"/>
                  <a:pt x="144" y="704"/>
                  <a:pt x="72" y="824"/>
                </a:cubicBezTo>
                <a:cubicBezTo>
                  <a:pt x="0" y="944"/>
                  <a:pt x="12" y="1028"/>
                  <a:pt x="24" y="1112"/>
                </a:cubicBezTo>
              </a:path>
            </a:pathLst>
          </a:custGeom>
          <a:noFill/>
          <a:ln w="104775">
            <a:solidFill>
              <a:schemeClr val="accent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Dietary Reference Intakes</a:t>
            </a:r>
          </a:p>
        </p:txBody>
      </p:sp>
      <p:graphicFrame>
        <p:nvGraphicFramePr>
          <p:cNvPr id="102735" name="Group 335"/>
          <p:cNvGraphicFramePr>
            <a:graphicFrameLocks noGrp="1"/>
          </p:cNvGraphicFramePr>
          <p:nvPr>
            <p:ph type="tbl" idx="1"/>
          </p:nvPr>
        </p:nvGraphicFramePr>
        <p:xfrm>
          <a:off x="381000" y="1577975"/>
          <a:ext cx="8382000" cy="3602736"/>
        </p:xfrm>
        <a:graphic>
          <a:graphicData uri="http://schemas.openxmlformats.org/drawingml/2006/table">
            <a:tbl>
              <a:tblPr/>
              <a:tblGrid>
                <a:gridCol w="2647950"/>
                <a:gridCol w="2625725"/>
                <a:gridCol w="3108325"/>
              </a:tblGrid>
              <a:tr h="336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Macronutrient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F (19-30 y.o.)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M (19-30 y.o.)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Energy (Kcal)</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Protein (g)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1940 – 2200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36 – 46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2550 – 2900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44 – 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Fat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15 – 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bg1"/>
                          </a:solidFill>
                          <a:effectLst/>
                          <a:latin typeface="Arial" charset="0"/>
                        </a:rPr>
                        <a:t>15 – 33%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702" name="Line 302"/>
          <p:cNvSpPr>
            <a:spLocks noChangeShapeType="1"/>
          </p:cNvSpPr>
          <p:nvPr/>
        </p:nvSpPr>
        <p:spPr bwMode="auto">
          <a:xfrm>
            <a:off x="457200" y="2133600"/>
            <a:ext cx="8305800" cy="0"/>
          </a:xfrm>
          <a:prstGeom prst="line">
            <a:avLst/>
          </a:prstGeom>
          <a:noFill/>
          <a:ln w="9525">
            <a:solidFill>
              <a:schemeClr val="bg1"/>
            </a:solidFill>
            <a:round/>
            <a:headEnd/>
            <a:tailEnd/>
          </a:ln>
          <a:effectLst/>
        </p:spPr>
        <p:txBody>
          <a:bodyPr/>
          <a:lstStyle/>
          <a:p>
            <a:endParaRPr lang="en-US"/>
          </a:p>
        </p:txBody>
      </p:sp>
      <p:sp>
        <p:nvSpPr>
          <p:cNvPr id="102736" name="Line 336"/>
          <p:cNvSpPr>
            <a:spLocks noChangeShapeType="1"/>
          </p:cNvSpPr>
          <p:nvPr/>
        </p:nvSpPr>
        <p:spPr bwMode="auto">
          <a:xfrm>
            <a:off x="3048000" y="2133600"/>
            <a:ext cx="0" cy="3124200"/>
          </a:xfrm>
          <a:prstGeom prst="line">
            <a:avLst/>
          </a:prstGeom>
          <a:noFill/>
          <a:ln w="9525">
            <a:solidFill>
              <a:schemeClr val="bg1"/>
            </a:solidFill>
            <a:round/>
            <a:headEnd/>
            <a:tailEnd/>
          </a:ln>
          <a:effectLst/>
        </p:spPr>
        <p:txBody>
          <a:bodyPr/>
          <a:lstStyle/>
          <a:p>
            <a:endParaRPr lang="en-US"/>
          </a:p>
        </p:txBody>
      </p:sp>
      <p:sp>
        <p:nvSpPr>
          <p:cNvPr id="102737" name="Line 337"/>
          <p:cNvSpPr>
            <a:spLocks noChangeShapeType="1"/>
          </p:cNvSpPr>
          <p:nvPr/>
        </p:nvSpPr>
        <p:spPr bwMode="auto">
          <a:xfrm>
            <a:off x="5638800" y="2133600"/>
            <a:ext cx="0" cy="3124200"/>
          </a:xfrm>
          <a:prstGeom prst="line">
            <a:avLst/>
          </a:prstGeom>
          <a:noFill/>
          <a:ln w="9525">
            <a:solidFill>
              <a:schemeClr val="bg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sz="4000"/>
              <a:t>Summary: Nutritional requirements</a:t>
            </a:r>
          </a:p>
        </p:txBody>
      </p:sp>
      <p:sp>
        <p:nvSpPr>
          <p:cNvPr id="195587" name="Rectangle 3"/>
          <p:cNvSpPr>
            <a:spLocks noGrp="1" noChangeArrowheads="1"/>
          </p:cNvSpPr>
          <p:nvPr>
            <p:ph type="body" idx="1"/>
          </p:nvPr>
        </p:nvSpPr>
        <p:spPr/>
        <p:txBody>
          <a:bodyPr/>
          <a:lstStyle/>
          <a:p>
            <a:r>
              <a:rPr lang="en-US"/>
              <a:t>In order to live and function, humans need macro- and micro- nutrients;</a:t>
            </a:r>
          </a:p>
          <a:p>
            <a:r>
              <a:rPr lang="en-US"/>
              <a:t>Macro-nutrients are fat, protein and carbohydrates;</a:t>
            </a:r>
          </a:p>
          <a:p>
            <a:r>
              <a:rPr lang="en-US"/>
              <a:t>Micro-nutrients are water-soluble vitamins, fat-soluble vitamins, and minerals (bone and trace); the most critical micro-nutrients are iron, iodine, zinc, vitamin A and vitamin 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What is malnutrition?</a:t>
            </a:r>
          </a:p>
        </p:txBody>
      </p:sp>
      <p:sp>
        <p:nvSpPr>
          <p:cNvPr id="17411" name="Rectangle 3"/>
          <p:cNvSpPr>
            <a:spLocks noGrp="1" noChangeArrowheads="1"/>
          </p:cNvSpPr>
          <p:nvPr>
            <p:ph type="body" idx="1"/>
          </p:nvPr>
        </p:nvSpPr>
        <p:spPr/>
        <p:txBody>
          <a:bodyPr/>
          <a:lstStyle/>
          <a:p>
            <a:pPr>
              <a:lnSpc>
                <a:spcPct val="90000"/>
              </a:lnSpc>
              <a:buFontTx/>
              <a:buNone/>
            </a:pPr>
            <a:r>
              <a:rPr lang="en-US"/>
              <a:t>World Health Organization definition:</a:t>
            </a:r>
          </a:p>
          <a:p>
            <a:pPr>
              <a:lnSpc>
                <a:spcPct val="90000"/>
              </a:lnSpc>
              <a:buFontTx/>
              <a:buNone/>
            </a:pPr>
            <a:endParaRPr lang="en-US"/>
          </a:p>
          <a:p>
            <a:pPr>
              <a:lnSpc>
                <a:spcPct val="90000"/>
              </a:lnSpc>
              <a:buFontTx/>
              <a:buNone/>
            </a:pPr>
            <a:r>
              <a:rPr lang="en-US" sz="2800" b="1" i="1"/>
              <a:t>The term is used to refer to a number of diseases, each with a </a:t>
            </a:r>
            <a:r>
              <a:rPr lang="en-US" sz="2800" b="1" i="1">
                <a:solidFill>
                  <a:srgbClr val="FF9900"/>
                </a:solidFill>
              </a:rPr>
              <a:t>specific cause related to one or more nutrients (for example, protein, iodine or iron)</a:t>
            </a:r>
            <a:r>
              <a:rPr lang="en-US" sz="2800" b="1" i="1"/>
              <a:t> and each characterized by cellular imbalance between the </a:t>
            </a:r>
            <a:r>
              <a:rPr lang="en-US" sz="2800" b="1" i="1">
                <a:solidFill>
                  <a:srgbClr val="FF9900"/>
                </a:solidFill>
              </a:rPr>
              <a:t>supply of nutrients and energy on the one hand, and the body's demand for them to ensure growth</a:t>
            </a:r>
            <a:r>
              <a:rPr lang="en-US" sz="2800" b="1" i="1"/>
              <a:t>, maintenance, and specific functions, on the other. </a:t>
            </a:r>
          </a:p>
          <a:p>
            <a:pPr>
              <a:lnSpc>
                <a:spcPct val="90000"/>
              </a:lnSpc>
              <a:buFontTx/>
              <a:buNone/>
            </a:pPr>
            <a:endParaRPr lang="en-US" sz="2800" i="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en-US"/>
              <a:t>Countries at risk of malnutrition</a:t>
            </a:r>
          </a:p>
        </p:txBody>
      </p:sp>
      <p:pic>
        <p:nvPicPr>
          <p:cNvPr id="187397" name="Picture 5" descr="bx0104"/>
          <p:cNvPicPr>
            <a:picLocks noChangeAspect="1" noChangeArrowheads="1"/>
          </p:cNvPicPr>
          <p:nvPr/>
        </p:nvPicPr>
        <p:blipFill>
          <a:blip r:embed="rId3"/>
          <a:srcRect/>
          <a:stretch>
            <a:fillRect/>
          </a:stretch>
        </p:blipFill>
        <p:spPr bwMode="auto">
          <a:xfrm>
            <a:off x="174625" y="1295400"/>
            <a:ext cx="8816975" cy="5054600"/>
          </a:xfrm>
          <a:prstGeom prst="rect">
            <a:avLst/>
          </a:prstGeom>
          <a:solidFill>
            <a:schemeClr val="bg1"/>
          </a:solid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Geneva Declaration</a:t>
            </a:r>
          </a:p>
        </p:txBody>
      </p:sp>
      <p:sp>
        <p:nvSpPr>
          <p:cNvPr id="107523" name="Text Box 3"/>
          <p:cNvSpPr txBox="1">
            <a:spLocks noChangeArrowheads="1"/>
          </p:cNvSpPr>
          <p:nvPr/>
        </p:nvSpPr>
        <p:spPr bwMode="auto">
          <a:xfrm>
            <a:off x="593725" y="1182688"/>
            <a:ext cx="8016875" cy="5203825"/>
          </a:xfrm>
          <a:prstGeom prst="rect">
            <a:avLst/>
          </a:prstGeom>
          <a:noFill/>
          <a:ln w="9525">
            <a:noFill/>
            <a:miter lim="800000"/>
            <a:headEnd/>
            <a:tailEnd/>
          </a:ln>
          <a:effectLst/>
        </p:spPr>
        <p:txBody>
          <a:bodyPr>
            <a:spAutoFit/>
          </a:bodyPr>
          <a:lstStyle/>
          <a:p>
            <a:r>
              <a:rPr lang="en-US" b="1">
                <a:solidFill>
                  <a:schemeClr val="bg1"/>
                </a:solidFill>
                <a:latin typeface="Arial" charset="0"/>
              </a:rPr>
              <a:t>1924:</a:t>
            </a:r>
            <a:r>
              <a:rPr lang="en-US">
                <a:solidFill>
                  <a:schemeClr val="bg1"/>
                </a:solidFill>
                <a:latin typeface="Arial" charset="0"/>
              </a:rPr>
              <a:t> </a:t>
            </a:r>
            <a:r>
              <a:rPr lang="en-US" b="1">
                <a:solidFill>
                  <a:schemeClr val="bg1"/>
                </a:solidFill>
                <a:latin typeface="Arial" charset="0"/>
              </a:rPr>
              <a:t>Declaration of the Rights of the Child (also known as the Declaration of Geneva).</a:t>
            </a:r>
            <a:r>
              <a:rPr lang="en-US">
                <a:solidFill>
                  <a:schemeClr val="bg1"/>
                </a:solidFill>
                <a:latin typeface="Arial" charset="0"/>
              </a:rPr>
              <a:t> </a:t>
            </a:r>
          </a:p>
          <a:p>
            <a:endParaRPr lang="en-US">
              <a:solidFill>
                <a:schemeClr val="bg1"/>
              </a:solidFill>
              <a:latin typeface="Arial" charset="0"/>
            </a:endParaRPr>
          </a:p>
          <a:p>
            <a:pPr>
              <a:buFontTx/>
              <a:buChar char="•"/>
            </a:pPr>
            <a:r>
              <a:rPr lang="en-US">
                <a:solidFill>
                  <a:schemeClr val="bg1"/>
                </a:solidFill>
                <a:latin typeface="Arial" charset="0"/>
              </a:rPr>
              <a:t> Adopted after World War I by the League of Nations through the efforts of British child rights pioneer </a:t>
            </a:r>
          </a:p>
          <a:p>
            <a:endParaRPr lang="en-US">
              <a:solidFill>
                <a:schemeClr val="bg1"/>
              </a:solidFill>
              <a:latin typeface="Arial" charset="0"/>
            </a:endParaRPr>
          </a:p>
          <a:p>
            <a:pPr>
              <a:buFontTx/>
              <a:buChar char="•"/>
            </a:pPr>
            <a:r>
              <a:rPr lang="en-US">
                <a:solidFill>
                  <a:schemeClr val="bg1"/>
                </a:solidFill>
                <a:latin typeface="Arial" charset="0"/>
              </a:rPr>
              <a:t> Marks the beginning of the international child rights movement and is also the first international affirmation of the right to nutrition. </a:t>
            </a:r>
          </a:p>
          <a:p>
            <a:endParaRPr lang="en-US">
              <a:solidFill>
                <a:schemeClr val="bg1"/>
              </a:solidFill>
              <a:latin typeface="Arial" charset="0"/>
            </a:endParaRPr>
          </a:p>
          <a:p>
            <a:pPr>
              <a:buFontTx/>
              <a:buChar char="•"/>
            </a:pPr>
            <a:r>
              <a:rPr lang="en-US">
                <a:solidFill>
                  <a:schemeClr val="bg1"/>
                </a:solidFill>
                <a:latin typeface="Arial" charset="0"/>
              </a:rPr>
              <a:t> </a:t>
            </a:r>
            <a:r>
              <a:rPr lang="en-US">
                <a:solidFill>
                  <a:srgbClr val="FFFF00"/>
                </a:solidFill>
                <a:latin typeface="Arial" charset="0"/>
              </a:rPr>
              <a:t>Affirms that "the child must be given the means needed for its normal development, both materially and spiritually" and states that </a:t>
            </a:r>
            <a:r>
              <a:rPr lang="en-US" b="1">
                <a:solidFill>
                  <a:srgbClr val="FF9900"/>
                </a:solidFill>
                <a:latin typeface="Arial" charset="0"/>
              </a:rPr>
              <a:t>"the hungry child should be fed."</a:t>
            </a:r>
            <a:r>
              <a:rPr lang="en-US">
                <a:solidFill>
                  <a:srgbClr val="FF9900"/>
                </a:solidFill>
                <a:latin typeface="Arial" charset="0"/>
              </a:rPr>
              <a:t> </a:t>
            </a:r>
          </a:p>
          <a:p>
            <a:endParaRPr lang="en-US">
              <a:solidFill>
                <a:srgbClr val="FF9900"/>
              </a:solidFill>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r>
              <a:rPr lang="en-US" sz="4000"/>
              <a:t>Summary: Definition of malnutrition</a:t>
            </a:r>
          </a:p>
        </p:txBody>
      </p:sp>
      <p:sp>
        <p:nvSpPr>
          <p:cNvPr id="196611" name="Rectangle 3"/>
          <p:cNvSpPr>
            <a:spLocks noGrp="1" noChangeArrowheads="1"/>
          </p:cNvSpPr>
          <p:nvPr>
            <p:ph type="body" idx="1"/>
          </p:nvPr>
        </p:nvSpPr>
        <p:spPr/>
        <p:txBody>
          <a:bodyPr/>
          <a:lstStyle/>
          <a:p>
            <a:r>
              <a:rPr lang="en-US"/>
              <a:t>Malnutrition is having the inappropriate level of a micro- or macro- nutrient;</a:t>
            </a:r>
          </a:p>
          <a:p>
            <a:r>
              <a:rPr lang="en-US"/>
              <a:t>In some cases (i.e. the US), malnutrition can be associated with being grossly overweight;</a:t>
            </a:r>
          </a:p>
          <a:p>
            <a:r>
              <a:rPr lang="en-US"/>
              <a:t>In most of the world, malnutrition is defined as a LACK of nutrients;</a:t>
            </a:r>
          </a:p>
          <a:p>
            <a:r>
              <a:rPr lang="en-US"/>
              <a:t>Malnutrition contributes to over 50% of deaths in children in the world.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37" name="Oval 21"/>
          <p:cNvSpPr>
            <a:spLocks noChangeArrowheads="1"/>
          </p:cNvSpPr>
          <p:nvPr/>
        </p:nvSpPr>
        <p:spPr bwMode="auto">
          <a:xfrm>
            <a:off x="2971800" y="914400"/>
            <a:ext cx="3276600" cy="13716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111629" name="Rectangle 13"/>
          <p:cNvSpPr>
            <a:spLocks noChangeArrowheads="1"/>
          </p:cNvSpPr>
          <p:nvPr/>
        </p:nvSpPr>
        <p:spPr bwMode="auto">
          <a:xfrm>
            <a:off x="838200" y="3048000"/>
            <a:ext cx="7239000" cy="762000"/>
          </a:xfrm>
          <a:prstGeom prst="rect">
            <a:avLst/>
          </a:prstGeom>
          <a:solidFill>
            <a:srgbClr val="99CCFF"/>
          </a:solidFill>
          <a:ln w="9525">
            <a:solidFill>
              <a:schemeClr val="tx1"/>
            </a:solidFill>
            <a:miter lim="800000"/>
            <a:headEnd/>
            <a:tailEnd/>
          </a:ln>
          <a:effectLst/>
        </p:spPr>
        <p:txBody>
          <a:bodyPr wrap="none" anchor="ctr"/>
          <a:lstStyle/>
          <a:p>
            <a:endParaRPr lang="en-US"/>
          </a:p>
        </p:txBody>
      </p:sp>
      <p:sp>
        <p:nvSpPr>
          <p:cNvPr id="111628" name="Oval 12"/>
          <p:cNvSpPr>
            <a:spLocks noChangeArrowheads="1"/>
          </p:cNvSpPr>
          <p:nvPr/>
        </p:nvSpPr>
        <p:spPr bwMode="auto">
          <a:xfrm>
            <a:off x="304800" y="4495800"/>
            <a:ext cx="8305800" cy="2209800"/>
          </a:xfrm>
          <a:prstGeom prst="ellipse">
            <a:avLst/>
          </a:prstGeom>
          <a:solidFill>
            <a:srgbClr val="0066FF"/>
          </a:solidFill>
          <a:ln w="9525">
            <a:noFill/>
            <a:round/>
            <a:headEnd/>
            <a:tailEnd/>
          </a:ln>
          <a:effectLst/>
        </p:spPr>
        <p:txBody>
          <a:bodyPr wrap="none" anchor="ctr"/>
          <a:lstStyle/>
          <a:p>
            <a:endParaRPr lang="en-US"/>
          </a:p>
        </p:txBody>
      </p:sp>
      <p:sp>
        <p:nvSpPr>
          <p:cNvPr id="111619" name="Rectangle 3"/>
          <p:cNvSpPr>
            <a:spLocks noChangeArrowheads="1"/>
          </p:cNvSpPr>
          <p:nvPr/>
        </p:nvSpPr>
        <p:spPr bwMode="auto">
          <a:xfrm>
            <a:off x="0" y="1058863"/>
            <a:ext cx="9144000" cy="0"/>
          </a:xfrm>
          <a:prstGeom prst="rect">
            <a:avLst/>
          </a:prstGeom>
          <a:noFill/>
          <a:ln w="9525">
            <a:noFill/>
            <a:miter lim="800000"/>
            <a:headEnd/>
            <a:tailEnd/>
          </a:ln>
          <a:effectLst/>
        </p:spPr>
        <p:txBody>
          <a:bodyPr>
            <a:spAutoFit/>
          </a:bodyPr>
          <a:lstStyle/>
          <a:p>
            <a:endParaRPr lang="en-US"/>
          </a:p>
        </p:txBody>
      </p:sp>
      <p:sp>
        <p:nvSpPr>
          <p:cNvPr id="111622" name="Text Box 6"/>
          <p:cNvSpPr txBox="1">
            <a:spLocks noChangeArrowheads="1"/>
          </p:cNvSpPr>
          <p:nvPr/>
        </p:nvSpPr>
        <p:spPr bwMode="auto">
          <a:xfrm>
            <a:off x="3059113" y="1219200"/>
            <a:ext cx="3025775" cy="822325"/>
          </a:xfrm>
          <a:prstGeom prst="rect">
            <a:avLst/>
          </a:prstGeom>
          <a:noFill/>
          <a:ln w="9525">
            <a:noFill/>
            <a:miter lim="800000"/>
            <a:headEnd/>
            <a:tailEnd/>
          </a:ln>
          <a:effectLst/>
        </p:spPr>
        <p:txBody>
          <a:bodyPr wrap="none">
            <a:spAutoFit/>
          </a:bodyPr>
          <a:lstStyle/>
          <a:p>
            <a:pPr algn="ctr"/>
            <a:r>
              <a:rPr lang="en-US" b="1">
                <a:latin typeface="Arial" charset="0"/>
              </a:rPr>
              <a:t>Child malnutrition</a:t>
            </a:r>
          </a:p>
          <a:p>
            <a:pPr algn="ctr"/>
            <a:r>
              <a:rPr lang="en-US" b="1">
                <a:latin typeface="Arial" charset="0"/>
              </a:rPr>
              <a:t>death and disability</a:t>
            </a:r>
          </a:p>
        </p:txBody>
      </p:sp>
      <p:sp>
        <p:nvSpPr>
          <p:cNvPr id="111623" name="Text Box 7"/>
          <p:cNvSpPr txBox="1">
            <a:spLocks noChangeArrowheads="1"/>
          </p:cNvSpPr>
          <p:nvPr/>
        </p:nvSpPr>
        <p:spPr bwMode="auto">
          <a:xfrm>
            <a:off x="1125538" y="3048000"/>
            <a:ext cx="6824662" cy="822325"/>
          </a:xfrm>
          <a:prstGeom prst="rect">
            <a:avLst/>
          </a:prstGeom>
          <a:noFill/>
          <a:ln w="9525">
            <a:noFill/>
            <a:miter lim="800000"/>
            <a:headEnd/>
            <a:tailEnd/>
          </a:ln>
          <a:effectLst/>
        </p:spPr>
        <p:txBody>
          <a:bodyPr wrap="none">
            <a:spAutoFit/>
          </a:bodyPr>
          <a:lstStyle/>
          <a:p>
            <a:r>
              <a:rPr lang="en-US" b="1">
                <a:latin typeface="Arial" charset="0"/>
              </a:rPr>
              <a:t>Inadequate 					Disease</a:t>
            </a:r>
          </a:p>
          <a:p>
            <a:r>
              <a:rPr lang="en-US" b="1">
                <a:latin typeface="Arial" charset="0"/>
              </a:rPr>
              <a:t>Diet</a:t>
            </a:r>
          </a:p>
        </p:txBody>
      </p:sp>
      <p:sp>
        <p:nvSpPr>
          <p:cNvPr id="111625" name="Text Box 9"/>
          <p:cNvSpPr txBox="1">
            <a:spLocks noChangeArrowheads="1"/>
          </p:cNvSpPr>
          <p:nvPr/>
        </p:nvSpPr>
        <p:spPr bwMode="auto">
          <a:xfrm>
            <a:off x="609600" y="5105400"/>
            <a:ext cx="2317750" cy="822325"/>
          </a:xfrm>
          <a:prstGeom prst="rect">
            <a:avLst/>
          </a:prstGeom>
          <a:noFill/>
          <a:ln w="9525">
            <a:noFill/>
            <a:miter lim="800000"/>
            <a:headEnd/>
            <a:tailEnd/>
          </a:ln>
          <a:effectLst/>
        </p:spPr>
        <p:txBody>
          <a:bodyPr wrap="none">
            <a:spAutoFit/>
          </a:bodyPr>
          <a:lstStyle/>
          <a:p>
            <a:pPr algn="ctr"/>
            <a:r>
              <a:rPr lang="en-US" b="1">
                <a:solidFill>
                  <a:schemeClr val="bg1"/>
                </a:solidFill>
                <a:latin typeface="Arial" charset="0"/>
              </a:rPr>
              <a:t>Insufficient</a:t>
            </a:r>
          </a:p>
          <a:p>
            <a:pPr algn="ctr"/>
            <a:r>
              <a:rPr lang="en-US" b="1">
                <a:solidFill>
                  <a:schemeClr val="bg1"/>
                </a:solidFill>
                <a:latin typeface="Arial" charset="0"/>
              </a:rPr>
              <a:t>access to food</a:t>
            </a:r>
          </a:p>
        </p:txBody>
      </p:sp>
      <p:sp>
        <p:nvSpPr>
          <p:cNvPr id="111626" name="Text Box 10"/>
          <p:cNvSpPr txBox="1">
            <a:spLocks noChangeArrowheads="1"/>
          </p:cNvSpPr>
          <p:nvPr/>
        </p:nvSpPr>
        <p:spPr bwMode="auto">
          <a:xfrm>
            <a:off x="6096000" y="4953000"/>
            <a:ext cx="2165350" cy="1187450"/>
          </a:xfrm>
          <a:prstGeom prst="rect">
            <a:avLst/>
          </a:prstGeom>
          <a:noFill/>
          <a:ln w="9525">
            <a:noFill/>
            <a:miter lim="800000"/>
            <a:headEnd/>
            <a:tailEnd/>
          </a:ln>
          <a:effectLst/>
        </p:spPr>
        <p:txBody>
          <a:bodyPr wrap="none">
            <a:spAutoFit/>
          </a:bodyPr>
          <a:lstStyle/>
          <a:p>
            <a:pPr algn="ctr"/>
            <a:r>
              <a:rPr lang="en-US" b="1">
                <a:solidFill>
                  <a:schemeClr val="bg1"/>
                </a:solidFill>
                <a:latin typeface="Arial" charset="0"/>
              </a:rPr>
              <a:t>Inadequate</a:t>
            </a:r>
          </a:p>
          <a:p>
            <a:pPr algn="ctr"/>
            <a:r>
              <a:rPr lang="en-US" b="1">
                <a:solidFill>
                  <a:schemeClr val="bg1"/>
                </a:solidFill>
                <a:latin typeface="Arial" charset="0"/>
              </a:rPr>
              <a:t>maternal and </a:t>
            </a:r>
          </a:p>
          <a:p>
            <a:pPr algn="ctr"/>
            <a:r>
              <a:rPr lang="en-US" b="1">
                <a:solidFill>
                  <a:schemeClr val="bg1"/>
                </a:solidFill>
                <a:latin typeface="Arial" charset="0"/>
              </a:rPr>
              <a:t>child care</a:t>
            </a:r>
          </a:p>
        </p:txBody>
      </p:sp>
      <p:sp>
        <p:nvSpPr>
          <p:cNvPr id="111627" name="Text Box 11"/>
          <p:cNvSpPr txBox="1">
            <a:spLocks noChangeArrowheads="1"/>
          </p:cNvSpPr>
          <p:nvPr/>
        </p:nvSpPr>
        <p:spPr bwMode="auto">
          <a:xfrm>
            <a:off x="2819400" y="4984750"/>
            <a:ext cx="3365500" cy="1187450"/>
          </a:xfrm>
          <a:prstGeom prst="rect">
            <a:avLst/>
          </a:prstGeom>
          <a:noFill/>
          <a:ln w="9525">
            <a:noFill/>
            <a:miter lim="800000"/>
            <a:headEnd/>
            <a:tailEnd/>
          </a:ln>
          <a:effectLst/>
        </p:spPr>
        <p:txBody>
          <a:bodyPr wrap="none">
            <a:spAutoFit/>
          </a:bodyPr>
          <a:lstStyle/>
          <a:p>
            <a:pPr algn="ctr"/>
            <a:r>
              <a:rPr lang="en-US" b="1">
                <a:solidFill>
                  <a:schemeClr val="bg1"/>
                </a:solidFill>
                <a:latin typeface="Arial" charset="0"/>
              </a:rPr>
              <a:t>Poor water/ sanitation</a:t>
            </a:r>
          </a:p>
          <a:p>
            <a:pPr algn="ctr"/>
            <a:r>
              <a:rPr lang="en-US" b="1">
                <a:solidFill>
                  <a:schemeClr val="bg1"/>
                </a:solidFill>
                <a:latin typeface="Arial" charset="0"/>
              </a:rPr>
              <a:t>inadequate health</a:t>
            </a:r>
          </a:p>
          <a:p>
            <a:pPr algn="ctr"/>
            <a:r>
              <a:rPr lang="en-US" b="1">
                <a:solidFill>
                  <a:schemeClr val="bg1"/>
                </a:solidFill>
                <a:latin typeface="Arial" charset="0"/>
              </a:rPr>
              <a:t>services</a:t>
            </a:r>
          </a:p>
        </p:txBody>
      </p:sp>
      <p:sp>
        <p:nvSpPr>
          <p:cNvPr id="111630" name="Line 14"/>
          <p:cNvSpPr>
            <a:spLocks noChangeShapeType="1"/>
          </p:cNvSpPr>
          <p:nvPr/>
        </p:nvSpPr>
        <p:spPr bwMode="auto">
          <a:xfrm flipV="1">
            <a:off x="2286000" y="3962400"/>
            <a:ext cx="990600" cy="914400"/>
          </a:xfrm>
          <a:prstGeom prst="line">
            <a:avLst/>
          </a:prstGeom>
          <a:noFill/>
          <a:ln w="38100">
            <a:solidFill>
              <a:schemeClr val="bg1"/>
            </a:solidFill>
            <a:round/>
            <a:headEnd/>
            <a:tailEnd type="triangle" w="med" len="med"/>
          </a:ln>
          <a:effectLst/>
        </p:spPr>
        <p:txBody>
          <a:bodyPr/>
          <a:lstStyle/>
          <a:p>
            <a:endParaRPr lang="en-US"/>
          </a:p>
        </p:txBody>
      </p:sp>
      <p:sp>
        <p:nvSpPr>
          <p:cNvPr id="111631" name="Line 15"/>
          <p:cNvSpPr>
            <a:spLocks noChangeShapeType="1"/>
          </p:cNvSpPr>
          <p:nvPr/>
        </p:nvSpPr>
        <p:spPr bwMode="auto">
          <a:xfrm flipH="1" flipV="1">
            <a:off x="5943600" y="3962400"/>
            <a:ext cx="1219200" cy="838200"/>
          </a:xfrm>
          <a:prstGeom prst="line">
            <a:avLst/>
          </a:prstGeom>
          <a:noFill/>
          <a:ln w="38100">
            <a:solidFill>
              <a:schemeClr val="bg1"/>
            </a:solidFill>
            <a:round/>
            <a:headEnd/>
            <a:tailEnd type="triangle" w="med" len="med"/>
          </a:ln>
          <a:effectLst/>
        </p:spPr>
        <p:txBody>
          <a:bodyPr/>
          <a:lstStyle/>
          <a:p>
            <a:endParaRPr lang="en-US"/>
          </a:p>
        </p:txBody>
      </p:sp>
      <p:sp>
        <p:nvSpPr>
          <p:cNvPr id="111632" name="Line 16"/>
          <p:cNvSpPr>
            <a:spLocks noChangeShapeType="1"/>
          </p:cNvSpPr>
          <p:nvPr/>
        </p:nvSpPr>
        <p:spPr bwMode="auto">
          <a:xfrm flipV="1">
            <a:off x="4572000" y="3962400"/>
            <a:ext cx="0" cy="914400"/>
          </a:xfrm>
          <a:prstGeom prst="line">
            <a:avLst/>
          </a:prstGeom>
          <a:noFill/>
          <a:ln w="38100">
            <a:solidFill>
              <a:schemeClr val="bg1"/>
            </a:solidFill>
            <a:round/>
            <a:headEnd/>
            <a:tailEnd type="triangle" w="med" len="med"/>
          </a:ln>
          <a:effectLst/>
        </p:spPr>
        <p:txBody>
          <a:bodyPr/>
          <a:lstStyle/>
          <a:p>
            <a:endParaRPr lang="en-US"/>
          </a:p>
        </p:txBody>
      </p:sp>
      <p:sp>
        <p:nvSpPr>
          <p:cNvPr id="111635" name="Rectangle 19"/>
          <p:cNvSpPr>
            <a:spLocks noGrp="1" noChangeArrowheads="1"/>
          </p:cNvSpPr>
          <p:nvPr>
            <p:ph type="title"/>
          </p:nvPr>
        </p:nvSpPr>
        <p:spPr>
          <a:noFill/>
          <a:ln/>
        </p:spPr>
        <p:txBody>
          <a:bodyPr/>
          <a:lstStyle/>
          <a:p>
            <a:r>
              <a:rPr lang="en-US"/>
              <a:t>Causes of malnutrition</a:t>
            </a:r>
          </a:p>
        </p:txBody>
      </p:sp>
      <p:sp>
        <p:nvSpPr>
          <p:cNvPr id="111636" name="AutoShape 20"/>
          <p:cNvSpPr>
            <a:spLocks noChangeArrowheads="1"/>
          </p:cNvSpPr>
          <p:nvPr/>
        </p:nvSpPr>
        <p:spPr bwMode="auto">
          <a:xfrm>
            <a:off x="3581400" y="2362200"/>
            <a:ext cx="1981200" cy="685800"/>
          </a:xfrm>
          <a:prstGeom prst="upArrow">
            <a:avLst>
              <a:gd name="adj1" fmla="val 50000"/>
              <a:gd name="adj2" fmla="val 25000"/>
            </a:avLst>
          </a:prstGeom>
          <a:solidFill>
            <a:srgbClr val="99CCFF"/>
          </a:solidFill>
          <a:ln w="9525">
            <a:solidFill>
              <a:schemeClr val="tx1"/>
            </a:solidFill>
            <a:miter lim="800000"/>
            <a:headEnd/>
            <a:tailEnd/>
          </a:ln>
          <a:effectLst/>
        </p:spPr>
        <p:txBody>
          <a:bodyPr wrap="none" anchor="ctr"/>
          <a:lstStyle/>
          <a:p>
            <a:endParaRPr lang="en-US"/>
          </a:p>
        </p:txBody>
      </p:sp>
      <p:sp>
        <p:nvSpPr>
          <p:cNvPr id="111638" name="Line 22"/>
          <p:cNvSpPr>
            <a:spLocks noChangeShapeType="1"/>
          </p:cNvSpPr>
          <p:nvPr/>
        </p:nvSpPr>
        <p:spPr bwMode="auto">
          <a:xfrm>
            <a:off x="2895600" y="3429000"/>
            <a:ext cx="3429000" cy="0"/>
          </a:xfrm>
          <a:prstGeom prst="line">
            <a:avLst/>
          </a:prstGeom>
          <a:noFill/>
          <a:ln w="38100">
            <a:solidFill>
              <a:schemeClr val="tx1"/>
            </a:solidFill>
            <a:round/>
            <a:headEnd type="triangle" w="med" len="me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2195</TotalTime>
  <Words>1463</Words>
  <Application>Microsoft PowerPoint</Application>
  <PresentationFormat>On-screen Show (4:3)</PresentationFormat>
  <Paragraphs>265</Paragraphs>
  <Slides>25</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Default Design</vt:lpstr>
      <vt:lpstr>Chart</vt:lpstr>
      <vt:lpstr>Macro v. micro nutrients</vt:lpstr>
      <vt:lpstr>Macro-nutrients</vt:lpstr>
      <vt:lpstr>Dietary Reference Intakes</vt:lpstr>
      <vt:lpstr>Summary: Nutritional requirements</vt:lpstr>
      <vt:lpstr>What is malnutrition?</vt:lpstr>
      <vt:lpstr>Countries at risk of malnutrition</vt:lpstr>
      <vt:lpstr>Geneva Declaration</vt:lpstr>
      <vt:lpstr>Summary: Definition of malnutrition</vt:lpstr>
      <vt:lpstr>Causes of malnutrition</vt:lpstr>
      <vt:lpstr>Summary: Causes/correlates</vt:lpstr>
      <vt:lpstr>Slide 11</vt:lpstr>
      <vt:lpstr>Types of malnutrition</vt:lpstr>
      <vt:lpstr>Measurement of Malnutrition</vt:lpstr>
      <vt:lpstr>Summary: Measurement</vt:lpstr>
      <vt:lpstr>Severe malnutrition % &lt;5 y.o. </vt:lpstr>
      <vt:lpstr>Kwashiorkor</vt:lpstr>
      <vt:lpstr>Kwashiorkor (low protein)</vt:lpstr>
      <vt:lpstr>Kwashiorkor – mechanisms</vt:lpstr>
      <vt:lpstr>Marasmus (low calories)</vt:lpstr>
      <vt:lpstr>Marasmus</vt:lpstr>
      <vt:lpstr>Marasmus – mechanism </vt:lpstr>
      <vt:lpstr>Severe Malnutrition: Consequences</vt:lpstr>
      <vt:lpstr>Summary: Severe malnutrition</vt:lpstr>
      <vt:lpstr>Stunting – Height for Age</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Lia Fernald</dc:creator>
  <cp:lastModifiedBy>user</cp:lastModifiedBy>
  <cp:revision>97</cp:revision>
  <dcterms:created xsi:type="dcterms:W3CDTF">2001-04-26T22:55:14Z</dcterms:created>
  <dcterms:modified xsi:type="dcterms:W3CDTF">2017-01-13T03:28:57Z</dcterms:modified>
</cp:coreProperties>
</file>